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72" r:id="rId14"/>
    <p:sldId id="273" r:id="rId15"/>
    <p:sldId id="274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76" autoAdjust="0"/>
    <p:restoredTop sz="78481" autoAdjust="0"/>
  </p:normalViewPr>
  <p:slideViewPr>
    <p:cSldViewPr snapToGrid="0">
      <p:cViewPr varScale="1">
        <p:scale>
          <a:sx n="69" d="100"/>
          <a:sy n="69" d="100"/>
        </p:scale>
        <p:origin x="6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0C2C4-DB1C-4CE8-A3C0-9A852190F5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6FFE99-4E52-484B-8C5E-993A1A250D4D}">
      <dgm:prSet phldrT="[Text]" custT="1"/>
      <dgm:spPr/>
      <dgm:t>
        <a:bodyPr/>
        <a:lstStyle/>
        <a:p>
          <a:r>
            <a:rPr lang="en-US" sz="3600" dirty="0" err="1"/>
            <a:t>Programme</a:t>
          </a:r>
          <a:r>
            <a:rPr lang="en-US" sz="3600" dirty="0"/>
            <a:t> Outcomes</a:t>
          </a:r>
        </a:p>
      </dgm:t>
    </dgm:pt>
    <dgm:pt modelId="{8111C38A-E093-4324-82C3-B45287177AC1}" type="parTrans" cxnId="{A05FF428-773F-40CB-AD9B-4EC290118CFC}">
      <dgm:prSet/>
      <dgm:spPr/>
      <dgm:t>
        <a:bodyPr/>
        <a:lstStyle/>
        <a:p>
          <a:endParaRPr lang="en-US"/>
        </a:p>
      </dgm:t>
    </dgm:pt>
    <dgm:pt modelId="{953CF81F-EC06-485F-9627-3211BA157DB2}" type="sibTrans" cxnId="{A05FF428-773F-40CB-AD9B-4EC290118CFC}">
      <dgm:prSet/>
      <dgm:spPr/>
      <dgm:t>
        <a:bodyPr/>
        <a:lstStyle/>
        <a:p>
          <a:endParaRPr lang="en-US"/>
        </a:p>
      </dgm:t>
    </dgm:pt>
    <dgm:pt modelId="{30CB1969-E9DE-4CD4-BA1E-2202690230E1}">
      <dgm:prSet phldrT="[Text]" custT="1"/>
      <dgm:spPr/>
      <dgm:t>
        <a:bodyPr/>
        <a:lstStyle/>
        <a:p>
          <a:r>
            <a:rPr lang="en-US" sz="3200" dirty="0"/>
            <a:t>Assessment</a:t>
          </a:r>
        </a:p>
      </dgm:t>
    </dgm:pt>
    <dgm:pt modelId="{554A3E47-DC31-4AE5-81BA-FB84E06FDA12}" type="parTrans" cxnId="{EF876EED-A48A-4F47-8F11-49E5AC43A2AC}">
      <dgm:prSet/>
      <dgm:spPr/>
      <dgm:t>
        <a:bodyPr/>
        <a:lstStyle/>
        <a:p>
          <a:endParaRPr lang="en-US"/>
        </a:p>
      </dgm:t>
    </dgm:pt>
    <dgm:pt modelId="{2E49C00B-2A01-4E26-8C65-4FB61C7FEFC8}" type="sibTrans" cxnId="{EF876EED-A48A-4F47-8F11-49E5AC43A2AC}">
      <dgm:prSet/>
      <dgm:spPr/>
      <dgm:t>
        <a:bodyPr/>
        <a:lstStyle/>
        <a:p>
          <a:endParaRPr lang="en-US"/>
        </a:p>
      </dgm:t>
    </dgm:pt>
    <dgm:pt modelId="{39053684-9436-47DB-844B-06FA11F603FE}">
      <dgm:prSet phldrT="[Text]" custT="1"/>
      <dgm:spPr/>
      <dgm:t>
        <a:bodyPr/>
        <a:lstStyle/>
        <a:p>
          <a:r>
            <a:rPr lang="en-US" sz="2400" dirty="0"/>
            <a:t>Teaching and learning</a:t>
          </a:r>
        </a:p>
        <a:p>
          <a:r>
            <a:rPr lang="en-US" sz="2400" dirty="0"/>
            <a:t>Content, activities, resources, context, skills, application</a:t>
          </a:r>
        </a:p>
      </dgm:t>
    </dgm:pt>
    <dgm:pt modelId="{BE986727-9EEE-419C-8046-7F75128E45F7}" type="parTrans" cxnId="{9BF1D296-2039-451E-A266-09C55475A340}">
      <dgm:prSet/>
      <dgm:spPr/>
      <dgm:t>
        <a:bodyPr/>
        <a:lstStyle/>
        <a:p>
          <a:endParaRPr lang="en-US"/>
        </a:p>
      </dgm:t>
    </dgm:pt>
    <dgm:pt modelId="{6F09CADA-5D89-4C4B-87AE-A2F02435AA8F}" type="sibTrans" cxnId="{9BF1D296-2039-451E-A266-09C55475A340}">
      <dgm:prSet/>
      <dgm:spPr/>
      <dgm:t>
        <a:bodyPr/>
        <a:lstStyle/>
        <a:p>
          <a:endParaRPr lang="en-US"/>
        </a:p>
      </dgm:t>
    </dgm:pt>
    <dgm:pt modelId="{91D7F86C-69E6-4A0C-B6D6-5080AEDD2FEA}">
      <dgm:prSet phldrT="[Text]" custT="1"/>
      <dgm:spPr/>
      <dgm:t>
        <a:bodyPr/>
        <a:lstStyle/>
        <a:p>
          <a:r>
            <a:rPr lang="en-US" sz="3200" dirty="0"/>
            <a:t>Learners</a:t>
          </a:r>
        </a:p>
        <a:p>
          <a:r>
            <a:rPr lang="en-US" sz="3200" dirty="0"/>
            <a:t>Teacher</a:t>
          </a:r>
        </a:p>
        <a:p>
          <a:r>
            <a:rPr lang="en-US" sz="3200" dirty="0"/>
            <a:t>Peers</a:t>
          </a:r>
        </a:p>
      </dgm:t>
    </dgm:pt>
    <dgm:pt modelId="{3B249B5D-B59E-465E-83BF-7B9DCC62EAC4}" type="parTrans" cxnId="{A4EBBB5D-8094-44CF-8C74-24902432E2E8}">
      <dgm:prSet/>
      <dgm:spPr/>
      <dgm:t>
        <a:bodyPr/>
        <a:lstStyle/>
        <a:p>
          <a:endParaRPr lang="en-US"/>
        </a:p>
      </dgm:t>
    </dgm:pt>
    <dgm:pt modelId="{9D6B0514-24E4-4930-B850-34DD65E9A51A}" type="sibTrans" cxnId="{A4EBBB5D-8094-44CF-8C74-24902432E2E8}">
      <dgm:prSet/>
      <dgm:spPr/>
      <dgm:t>
        <a:bodyPr/>
        <a:lstStyle/>
        <a:p>
          <a:endParaRPr lang="en-US"/>
        </a:p>
      </dgm:t>
    </dgm:pt>
    <dgm:pt modelId="{E6958B6E-6755-484D-9C61-B4D1B99E68A9}" type="pres">
      <dgm:prSet presAssocID="{3CB0C2C4-DB1C-4CE8-A3C0-9A852190F5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BA89A-F1E2-4117-8F06-44B367DD4D39}" type="pres">
      <dgm:prSet presAssocID="{CC6FFE99-4E52-484B-8C5E-993A1A250D4D}" presName="roof" presStyleLbl="dkBgShp" presStyleIdx="0" presStyleCnt="2"/>
      <dgm:spPr/>
      <dgm:t>
        <a:bodyPr/>
        <a:lstStyle/>
        <a:p>
          <a:endParaRPr lang="en-US"/>
        </a:p>
      </dgm:t>
    </dgm:pt>
    <dgm:pt modelId="{43C999F5-E4AF-4864-971C-5D806310F7F4}" type="pres">
      <dgm:prSet presAssocID="{CC6FFE99-4E52-484B-8C5E-993A1A250D4D}" presName="pillars" presStyleCnt="0"/>
      <dgm:spPr/>
    </dgm:pt>
    <dgm:pt modelId="{576B5220-D1E2-4050-877D-783127CFD473}" type="pres">
      <dgm:prSet presAssocID="{CC6FFE99-4E52-484B-8C5E-993A1A250D4D}" presName="pillar1" presStyleLbl="node1" presStyleIdx="0" presStyleCnt="3" custScaleX="100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4E3BF-46C7-4A5D-B2DB-9CEAABB75F6B}" type="pres">
      <dgm:prSet presAssocID="{39053684-9436-47DB-844B-06FA11F603F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E704C-B00A-4F6E-8C86-877723CAF98B}" type="pres">
      <dgm:prSet presAssocID="{91D7F86C-69E6-4A0C-B6D6-5080AEDD2FEA}" presName="pillarX" presStyleLbl="node1" presStyleIdx="2" presStyleCnt="3" custLinFactNeighborX="156" custLinFactNeighborY="4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AAC20-CC37-4BA4-BE39-8C6C2FC8646C}" type="pres">
      <dgm:prSet presAssocID="{CC6FFE99-4E52-484B-8C5E-993A1A250D4D}" presName="base" presStyleLbl="dkBgShp" presStyleIdx="1" presStyleCnt="2"/>
      <dgm:spPr/>
    </dgm:pt>
  </dgm:ptLst>
  <dgm:cxnLst>
    <dgm:cxn modelId="{EF876EED-A48A-4F47-8F11-49E5AC43A2AC}" srcId="{CC6FFE99-4E52-484B-8C5E-993A1A250D4D}" destId="{30CB1969-E9DE-4CD4-BA1E-2202690230E1}" srcOrd="0" destOrd="0" parTransId="{554A3E47-DC31-4AE5-81BA-FB84E06FDA12}" sibTransId="{2E49C00B-2A01-4E26-8C65-4FB61C7FEFC8}"/>
    <dgm:cxn modelId="{BF0D4CBF-4AA5-4560-99D9-54F57DE3DDBE}" type="presOf" srcId="{CC6FFE99-4E52-484B-8C5E-993A1A250D4D}" destId="{AF8BA89A-F1E2-4117-8F06-44B367DD4D39}" srcOrd="0" destOrd="0" presId="urn:microsoft.com/office/officeart/2005/8/layout/hList3"/>
    <dgm:cxn modelId="{A05FF428-773F-40CB-AD9B-4EC290118CFC}" srcId="{3CB0C2C4-DB1C-4CE8-A3C0-9A852190F50F}" destId="{CC6FFE99-4E52-484B-8C5E-993A1A250D4D}" srcOrd="0" destOrd="0" parTransId="{8111C38A-E093-4324-82C3-B45287177AC1}" sibTransId="{953CF81F-EC06-485F-9627-3211BA157DB2}"/>
    <dgm:cxn modelId="{E61576B3-CC01-4E7D-AC93-732D160AD5FA}" type="presOf" srcId="{30CB1969-E9DE-4CD4-BA1E-2202690230E1}" destId="{576B5220-D1E2-4050-877D-783127CFD473}" srcOrd="0" destOrd="0" presId="urn:microsoft.com/office/officeart/2005/8/layout/hList3"/>
    <dgm:cxn modelId="{8DF954D0-C34D-4349-BAEF-F1454FCBA35E}" type="presOf" srcId="{91D7F86C-69E6-4A0C-B6D6-5080AEDD2FEA}" destId="{428E704C-B00A-4F6E-8C86-877723CAF98B}" srcOrd="0" destOrd="0" presId="urn:microsoft.com/office/officeart/2005/8/layout/hList3"/>
    <dgm:cxn modelId="{9BF1D296-2039-451E-A266-09C55475A340}" srcId="{CC6FFE99-4E52-484B-8C5E-993A1A250D4D}" destId="{39053684-9436-47DB-844B-06FA11F603FE}" srcOrd="1" destOrd="0" parTransId="{BE986727-9EEE-419C-8046-7F75128E45F7}" sibTransId="{6F09CADA-5D89-4C4B-87AE-A2F02435AA8F}"/>
    <dgm:cxn modelId="{A4EBBB5D-8094-44CF-8C74-24902432E2E8}" srcId="{CC6FFE99-4E52-484B-8C5E-993A1A250D4D}" destId="{91D7F86C-69E6-4A0C-B6D6-5080AEDD2FEA}" srcOrd="2" destOrd="0" parTransId="{3B249B5D-B59E-465E-83BF-7B9DCC62EAC4}" sibTransId="{9D6B0514-24E4-4930-B850-34DD65E9A51A}"/>
    <dgm:cxn modelId="{C7BA915B-BD72-414E-B445-CD0C0402CC73}" type="presOf" srcId="{3CB0C2C4-DB1C-4CE8-A3C0-9A852190F50F}" destId="{E6958B6E-6755-484D-9C61-B4D1B99E68A9}" srcOrd="0" destOrd="0" presId="urn:microsoft.com/office/officeart/2005/8/layout/hList3"/>
    <dgm:cxn modelId="{3CE4875D-399E-4DDE-9FA1-6080AD33BE21}" type="presOf" srcId="{39053684-9436-47DB-844B-06FA11F603FE}" destId="{B464E3BF-46C7-4A5D-B2DB-9CEAABB75F6B}" srcOrd="0" destOrd="0" presId="urn:microsoft.com/office/officeart/2005/8/layout/hList3"/>
    <dgm:cxn modelId="{156EF833-97F3-4F78-A04B-16BC8A43C701}" type="presParOf" srcId="{E6958B6E-6755-484D-9C61-B4D1B99E68A9}" destId="{AF8BA89A-F1E2-4117-8F06-44B367DD4D39}" srcOrd="0" destOrd="0" presId="urn:microsoft.com/office/officeart/2005/8/layout/hList3"/>
    <dgm:cxn modelId="{35BCF9CD-4B17-4C1F-87BA-6A6EAA33578D}" type="presParOf" srcId="{E6958B6E-6755-484D-9C61-B4D1B99E68A9}" destId="{43C999F5-E4AF-4864-971C-5D806310F7F4}" srcOrd="1" destOrd="0" presId="urn:microsoft.com/office/officeart/2005/8/layout/hList3"/>
    <dgm:cxn modelId="{F25A405C-69BD-42D4-9D85-3E975D0E2E6B}" type="presParOf" srcId="{43C999F5-E4AF-4864-971C-5D806310F7F4}" destId="{576B5220-D1E2-4050-877D-783127CFD473}" srcOrd="0" destOrd="0" presId="urn:microsoft.com/office/officeart/2005/8/layout/hList3"/>
    <dgm:cxn modelId="{9515CB26-39EC-4C61-965A-4601DCB8BAC2}" type="presParOf" srcId="{43C999F5-E4AF-4864-971C-5D806310F7F4}" destId="{B464E3BF-46C7-4A5D-B2DB-9CEAABB75F6B}" srcOrd="1" destOrd="0" presId="urn:microsoft.com/office/officeart/2005/8/layout/hList3"/>
    <dgm:cxn modelId="{FFAA166F-5452-4586-8CC6-8F44C89DA742}" type="presParOf" srcId="{43C999F5-E4AF-4864-971C-5D806310F7F4}" destId="{428E704C-B00A-4F6E-8C86-877723CAF98B}" srcOrd="2" destOrd="0" presId="urn:microsoft.com/office/officeart/2005/8/layout/hList3"/>
    <dgm:cxn modelId="{4C48C59F-9266-456E-891C-447FFA5586FF}" type="presParOf" srcId="{E6958B6E-6755-484D-9C61-B4D1B99E68A9}" destId="{4FCAAC20-CC37-4BA4-BE39-8C6C2FC8646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BA89A-F1E2-4117-8F06-44B367DD4D39}">
      <dsp:nvSpPr>
        <dsp:cNvPr id="0" name=""/>
        <dsp:cNvSpPr/>
      </dsp:nvSpPr>
      <dsp:spPr>
        <a:xfrm>
          <a:off x="0" y="0"/>
          <a:ext cx="10058399" cy="120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Programme</a:t>
          </a:r>
          <a:r>
            <a:rPr lang="en-US" sz="3600" kern="1200" dirty="0"/>
            <a:t> Outcomes</a:t>
          </a:r>
        </a:p>
      </dsp:txBody>
      <dsp:txXfrm>
        <a:off x="0" y="0"/>
        <a:ext cx="10058399" cy="1206817"/>
      </dsp:txXfrm>
    </dsp:sp>
    <dsp:sp modelId="{576B5220-D1E2-4050-877D-783127CFD473}">
      <dsp:nvSpPr>
        <dsp:cNvPr id="0" name=""/>
        <dsp:cNvSpPr/>
      </dsp:nvSpPr>
      <dsp:spPr>
        <a:xfrm>
          <a:off x="4" y="1206817"/>
          <a:ext cx="3359339" cy="2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Assessment</a:t>
          </a:r>
        </a:p>
      </dsp:txBody>
      <dsp:txXfrm>
        <a:off x="4" y="1206817"/>
        <a:ext cx="3359339" cy="2534316"/>
      </dsp:txXfrm>
    </dsp:sp>
    <dsp:sp modelId="{B464E3BF-46C7-4A5D-B2DB-9CEAABB75F6B}">
      <dsp:nvSpPr>
        <dsp:cNvPr id="0" name=""/>
        <dsp:cNvSpPr/>
      </dsp:nvSpPr>
      <dsp:spPr>
        <a:xfrm>
          <a:off x="3359344" y="1206817"/>
          <a:ext cx="3349525" cy="2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Teaching and learning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Content, activities, resources, context, skills, application</a:t>
          </a:r>
        </a:p>
      </dsp:txBody>
      <dsp:txXfrm>
        <a:off x="3359344" y="1206817"/>
        <a:ext cx="3349525" cy="2534316"/>
      </dsp:txXfrm>
    </dsp:sp>
    <dsp:sp modelId="{428E704C-B00A-4F6E-8C86-877723CAF98B}">
      <dsp:nvSpPr>
        <dsp:cNvPr id="0" name=""/>
        <dsp:cNvSpPr/>
      </dsp:nvSpPr>
      <dsp:spPr>
        <a:xfrm>
          <a:off x="6708874" y="1218906"/>
          <a:ext cx="3349525" cy="2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Learners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Teacher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Peers</a:t>
          </a:r>
        </a:p>
      </dsp:txBody>
      <dsp:txXfrm>
        <a:off x="6708874" y="1218906"/>
        <a:ext cx="3349525" cy="2534316"/>
      </dsp:txXfrm>
    </dsp:sp>
    <dsp:sp modelId="{4FCAAC20-CC37-4BA4-BE39-8C6C2FC8646C}">
      <dsp:nvSpPr>
        <dsp:cNvPr id="0" name=""/>
        <dsp:cNvSpPr/>
      </dsp:nvSpPr>
      <dsp:spPr>
        <a:xfrm>
          <a:off x="0" y="3741134"/>
          <a:ext cx="10058399" cy="2815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BE40319-B219-4E89-A8A2-0F964070119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E9DA16C-7C3B-4F2F-8B00-5522ADDF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4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47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8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2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3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8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1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C473C7-06E7-457F-9226-64A87AAE584B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E17678-EA74-4D00-9F8C-5348CDB9E4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4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Sociology Assessment Discussion 7/7/17</a:t>
            </a:r>
          </a:p>
        </p:txBody>
      </p:sp>
    </p:spTree>
    <p:extLst>
      <p:ext uri="{BB962C8B-B14F-4D97-AF65-F5344CB8AC3E}">
        <p14:creationId xmlns:p14="http://schemas.microsoft.com/office/powerpoint/2010/main" val="355514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Consider: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4018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Is there balance in the types of assessment in relation to the Programme Learning Outcomes?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(Are all the  </a:t>
            </a:r>
            <a:r>
              <a:rPr lang="en-US" sz="3200" dirty="0" err="1"/>
              <a:t>Programme</a:t>
            </a:r>
            <a:r>
              <a:rPr lang="en-US" sz="3200" dirty="0"/>
              <a:t> Learning Outcomes equally represented in the assessments?)</a:t>
            </a:r>
          </a:p>
        </p:txBody>
      </p:sp>
    </p:spTree>
    <p:extLst>
      <p:ext uri="{BB962C8B-B14F-4D97-AF65-F5344CB8AC3E}">
        <p14:creationId xmlns:p14="http://schemas.microsoft.com/office/powerpoint/2010/main" val="329187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Consider: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4018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Is there frequent use of similar types of assessment through the programme?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When is repetition of types of assessment helpful and when is it problematic?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Is there a diversity of tasks in relation to </a:t>
            </a:r>
            <a:r>
              <a:rPr lang="en-US" sz="3200" dirty="0" err="1"/>
              <a:t>Programme</a:t>
            </a:r>
            <a:r>
              <a:rPr lang="en-US" sz="3200" dirty="0"/>
              <a:t> outcomes?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7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1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Consider: Online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Are the assessment tasks well-adapted to the online environment?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Do the assessment tasks maximize the opportunities offered by the online environment?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Is there a supportive framework for assessment in the online environment?</a:t>
            </a:r>
          </a:p>
        </p:txBody>
      </p:sp>
    </p:spTree>
    <p:extLst>
      <p:ext uri="{BB962C8B-B14F-4D97-AF65-F5344CB8AC3E}">
        <p14:creationId xmlns:p14="http://schemas.microsoft.com/office/powerpoint/2010/main" val="330372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2: Assessment design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24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alignment of the assessment with particular course outcomes clearly demonstrated?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consistency around performance expectations at a particular level?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current mode of assessing a particular outcome the best or only mode?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35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 Assignment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can I replicate effective assessment principles and practices in the online environment?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Does the course assessment include formative learning components?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 the assessment appropriate for the level? (How does it compare with other assessments at the same level and at other levels?)</a:t>
            </a:r>
          </a:p>
        </p:txBody>
      </p:sp>
    </p:spTree>
    <p:extLst>
      <p:ext uri="{BB962C8B-B14F-4D97-AF65-F5344CB8AC3E}">
        <p14:creationId xmlns:p14="http://schemas.microsoft.com/office/powerpoint/2010/main" val="3656296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and nature of particular assessment tasks? </a:t>
            </a: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number and weighting of tasks appropriate?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task link with workforce requirements in the discipline?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assessments acknowledge student diversity (culture, experience, prior educational history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34747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4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4334"/>
            <a:ext cx="10058400" cy="4073804"/>
          </a:xfrm>
        </p:spPr>
        <p:txBody>
          <a:bodyPr>
            <a:noAutofit/>
          </a:bodyPr>
          <a:lstStyle/>
          <a:p>
            <a:r>
              <a:rPr lang="en-US" sz="3200" b="1" dirty="0"/>
              <a:t>Stage 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Use key questions to evaluate current assessment across the Programme</a:t>
            </a:r>
          </a:p>
          <a:p>
            <a:pPr marL="201168" lvl="1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200" b="1" dirty="0"/>
              <a:t>Stage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Review individual course assessments in the context of the courses and the </a:t>
            </a:r>
            <a:r>
              <a:rPr lang="en-US" sz="3000" dirty="0" err="1"/>
              <a:t>Programme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3769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The centrality of assessment in the learning process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Key questions for overview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Observations and discussion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Questions for stage 2</a:t>
            </a:r>
          </a:p>
        </p:txBody>
      </p:sp>
    </p:spTree>
    <p:extLst>
      <p:ext uri="{BB962C8B-B14F-4D97-AF65-F5344CB8AC3E}">
        <p14:creationId xmlns:p14="http://schemas.microsoft.com/office/powerpoint/2010/main" val="311904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</a:t>
            </a:r>
            <a:r>
              <a:rPr lang="en-US" b="1" dirty="0"/>
              <a:t>for</a:t>
            </a:r>
            <a:r>
              <a:rPr lang="en-US" dirty="0"/>
              <a:t> learning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09381"/>
              </p:ext>
            </p:extLst>
          </p:nvPr>
        </p:nvGraphicFramePr>
        <p:xfrm>
          <a:off x="1097280" y="2014705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17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in the </a:t>
            </a:r>
            <a:r>
              <a:rPr lang="en-US" dirty="0" err="1"/>
              <a:t>Programme</a:t>
            </a:r>
            <a:r>
              <a:rPr lang="en-US" dirty="0"/>
              <a:t>: 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what </a:t>
            </a:r>
            <a:r>
              <a:rPr lang="en-US" sz="3600" dirty="0"/>
              <a:t>extent does assessment help students to develop discipline-specific ways of thinking, inquiring, articulating, discussing, researching, evaluating and applying theory?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To what extent does assessment help to develop core required academic competencies/skills?</a:t>
            </a:r>
          </a:p>
        </p:txBody>
      </p:sp>
    </p:spTree>
    <p:extLst>
      <p:ext uri="{BB962C8B-B14F-4D97-AF65-F5344CB8AC3E}">
        <p14:creationId xmlns:p14="http://schemas.microsoft.com/office/powerpoint/2010/main" val="256085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To what extent does assessment prepare students for long term contribution to and participation in the workforce/community?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Do assessments accurately evaluate/measure the  intended learning?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How can assessments be designed to be intrinsically motivating?</a:t>
            </a:r>
          </a:p>
        </p:txBody>
      </p:sp>
    </p:spTree>
    <p:extLst>
      <p:ext uri="{BB962C8B-B14F-4D97-AF65-F5344CB8AC3E}">
        <p14:creationId xmlns:p14="http://schemas.microsoft.com/office/powerpoint/2010/main" val="57183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How can the principles for and practices of effective assessment be  replicated in the online environment?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How can the online environment be used to enhance the possibilities of assessment?</a:t>
            </a:r>
          </a:p>
        </p:txBody>
      </p:sp>
    </p:spTree>
    <p:extLst>
      <p:ext uri="{BB962C8B-B14F-4D97-AF65-F5344CB8AC3E}">
        <p14:creationId xmlns:p14="http://schemas.microsoft.com/office/powerpoint/2010/main" val="158224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err="1"/>
              <a:t>programme</a:t>
            </a:r>
            <a:r>
              <a:rPr lang="en-US" dirty="0"/>
              <a:t>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8081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A. Social Analysis : theory informed</a:t>
            </a:r>
          </a:p>
          <a:p>
            <a:endParaRPr lang="en-US" sz="2400" dirty="0"/>
          </a:p>
          <a:p>
            <a:r>
              <a:rPr lang="en-US" sz="2400" dirty="0"/>
              <a:t>B. Application</a:t>
            </a:r>
          </a:p>
          <a:p>
            <a:endParaRPr lang="en-US" sz="2400" dirty="0"/>
          </a:p>
          <a:p>
            <a:r>
              <a:rPr lang="en-US" sz="2400" dirty="0"/>
              <a:t>C. Research Competencies</a:t>
            </a:r>
          </a:p>
          <a:p>
            <a:endParaRPr lang="en-US" sz="2400" dirty="0"/>
          </a:p>
          <a:p>
            <a:r>
              <a:rPr lang="en-US" sz="2400" dirty="0"/>
              <a:t>D. Proposals for change: Theory and research-informed</a:t>
            </a:r>
          </a:p>
        </p:txBody>
      </p:sp>
    </p:spTree>
    <p:extLst>
      <p:ext uri="{BB962C8B-B14F-4D97-AF65-F5344CB8AC3E}">
        <p14:creationId xmlns:p14="http://schemas.microsoft.com/office/powerpoint/2010/main" val="106458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Consider: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6208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Is there a clear progression in the assessment tasks towards the Programme Outcomes in relation to:</a:t>
            </a:r>
          </a:p>
          <a:p>
            <a:pPr marL="0" indent="0">
              <a:buNone/>
            </a:pPr>
            <a:endParaRPr lang="en-US" sz="3000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The nature of the assessment tasks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Inclusion of skills-building components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Extent of scaffolding and support</a:t>
            </a:r>
          </a:p>
        </p:txBody>
      </p:sp>
    </p:spTree>
    <p:extLst>
      <p:ext uri="{BB962C8B-B14F-4D97-AF65-F5344CB8AC3E}">
        <p14:creationId xmlns:p14="http://schemas.microsoft.com/office/powerpoint/2010/main" val="17946330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245</TotalTime>
  <Words>521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Retrospect</vt:lpstr>
      <vt:lpstr>Assessment Matters</vt:lpstr>
      <vt:lpstr>Process Steps</vt:lpstr>
      <vt:lpstr>Today’s session</vt:lpstr>
      <vt:lpstr>Assessment for learning</vt:lpstr>
      <vt:lpstr>Assessment in the Programme: Key Questions</vt:lpstr>
      <vt:lpstr>Key Questions</vt:lpstr>
      <vt:lpstr>Key Questions</vt:lpstr>
      <vt:lpstr>Summary of programme outcomes</vt:lpstr>
      <vt:lpstr>Consider: Progression</vt:lpstr>
      <vt:lpstr>Consider: Balance</vt:lpstr>
      <vt:lpstr>Consider: Range</vt:lpstr>
      <vt:lpstr>Consider: Online environment</vt:lpstr>
      <vt:lpstr>Stage 2: Assessment design questions</vt:lpstr>
      <vt:lpstr>Stage 2 Assignment Design</vt:lpstr>
      <vt:lpstr>Stage 2: Questions</vt:lpstr>
    </vt:vector>
  </TitlesOfParts>
  <Company>The University of the South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Matters</dc:title>
  <dc:creator>Dorothy Spiller</dc:creator>
  <cp:lastModifiedBy>Priya Devi</cp:lastModifiedBy>
  <cp:revision>34</cp:revision>
  <cp:lastPrinted>2017-07-05T01:03:34Z</cp:lastPrinted>
  <dcterms:created xsi:type="dcterms:W3CDTF">2017-07-04T21:16:35Z</dcterms:created>
  <dcterms:modified xsi:type="dcterms:W3CDTF">2021-07-21T23:44:56Z</dcterms:modified>
</cp:coreProperties>
</file>