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302" r:id="rId4"/>
    <p:sldId id="326" r:id="rId5"/>
    <p:sldId id="327" r:id="rId6"/>
    <p:sldId id="350" r:id="rId7"/>
    <p:sldId id="332" r:id="rId8"/>
    <p:sldId id="335" r:id="rId9"/>
    <p:sldId id="329" r:id="rId10"/>
    <p:sldId id="342" r:id="rId11"/>
    <p:sldId id="334" r:id="rId12"/>
    <p:sldId id="346" r:id="rId13"/>
    <p:sldId id="351" r:id="rId14"/>
    <p:sldId id="339" r:id="rId15"/>
    <p:sldId id="303" r:id="rId16"/>
    <p:sldId id="34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25"/>
    <a:srgbClr val="0077B7"/>
    <a:srgbClr val="52B242"/>
    <a:srgbClr val="93348F"/>
    <a:srgbClr val="FFC72C"/>
    <a:srgbClr val="5C59A7"/>
    <a:srgbClr val="00883F"/>
    <a:srgbClr val="A6192E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2348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Users\chand_sw\AppData\Local\Microsoft\Windows\INetCache\Content.Outlook\16U4IO0G\TELS%20and%20Toppers%20with%20graphs%20(002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Users\chand_sw\AppData\Local\Microsoft\Windows\INetCache\Content.Outlook\16U4IO0G\TELS%20and%20Toppers%20with%20graphs%20(00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TELS Trend</a:t>
            </a:r>
          </a:p>
        </c:rich>
      </c:tx>
      <c:layout>
        <c:manualLayout>
          <c:xMode val="edge"/>
          <c:yMode val="edge"/>
          <c:x val="0.41843849717507808"/>
          <c:y val="3.13199105145413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14336957453883"/>
          <c:y val="0.21615036600871512"/>
          <c:w val="0.8494725118212032"/>
          <c:h val="0.6061852181033383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TELS!$J$1:$N$1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TELS!$J$2:$N$2</c:f>
              <c:numCache>
                <c:formatCode>General</c:formatCode>
                <c:ptCount val="5"/>
                <c:pt idx="0">
                  <c:v>3951</c:v>
                </c:pt>
                <c:pt idx="1">
                  <c:v>5001</c:v>
                </c:pt>
                <c:pt idx="2">
                  <c:v>7324</c:v>
                </c:pt>
                <c:pt idx="3">
                  <c:v>6585</c:v>
                </c:pt>
                <c:pt idx="4">
                  <c:v>5654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FF-4446-9663-497E7C536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561999"/>
        <c:axId val="584566991"/>
      </c:lineChart>
      <c:catAx>
        <c:axId val="58456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566991"/>
        <c:crosses val="autoZero"/>
        <c:auto val="1"/>
        <c:lblAlgn val="ctr"/>
        <c:lblOffset val="100"/>
        <c:noMultiLvlLbl val="0"/>
      </c:catAx>
      <c:valAx>
        <c:axId val="58456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561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Toppers Trend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Toppers!$J$1:$N$1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Toppers!$J$2:$N$2</c:f>
              <c:numCache>
                <c:formatCode>General</c:formatCode>
                <c:ptCount val="5"/>
                <c:pt idx="0">
                  <c:v>631</c:v>
                </c:pt>
                <c:pt idx="1">
                  <c:v>875</c:v>
                </c:pt>
                <c:pt idx="2">
                  <c:v>1035</c:v>
                </c:pt>
                <c:pt idx="3">
                  <c:v>1176</c:v>
                </c:pt>
                <c:pt idx="4">
                  <c:v>1152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ED-4A7A-9804-350D83598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553263"/>
        <c:axId val="584558671"/>
      </c:lineChart>
      <c:catAx>
        <c:axId val="58455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558671"/>
        <c:crosses val="autoZero"/>
        <c:auto val="1"/>
        <c:lblAlgn val="ctr"/>
        <c:lblOffset val="100"/>
        <c:noMultiLvlLbl val="0"/>
      </c:catAx>
      <c:valAx>
        <c:axId val="584558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55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BD244-D40E-4C43-A91F-8D0F4365873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70928-9014-4858-953C-74ADCE567B8B}">
      <dgm:prSet phldrT="[Text]"/>
      <dgm:spPr/>
      <dgm:t>
        <a:bodyPr/>
        <a:lstStyle/>
        <a:p>
          <a:r>
            <a:rPr lang="en-GB" dirty="0" smtClean="0"/>
            <a:t>VISION</a:t>
          </a:r>
          <a:endParaRPr lang="en-US" dirty="0"/>
        </a:p>
      </dgm:t>
    </dgm:pt>
    <dgm:pt modelId="{0426F5AF-4D93-41D6-ADCA-2347784187DD}" type="parTrans" cxnId="{25CA0A0B-77EF-4393-ACEF-FAFD9B38177A}">
      <dgm:prSet/>
      <dgm:spPr/>
      <dgm:t>
        <a:bodyPr/>
        <a:lstStyle/>
        <a:p>
          <a:endParaRPr lang="en-US"/>
        </a:p>
      </dgm:t>
    </dgm:pt>
    <dgm:pt modelId="{57537BEA-138C-4D11-B944-2F01812EB862}" type="sibTrans" cxnId="{25CA0A0B-77EF-4393-ACEF-FAFD9B38177A}">
      <dgm:prSet/>
      <dgm:spPr/>
      <dgm:t>
        <a:bodyPr/>
        <a:lstStyle/>
        <a:p>
          <a:endParaRPr lang="en-US"/>
        </a:p>
      </dgm:t>
    </dgm:pt>
    <dgm:pt modelId="{5146A9CC-74B0-4CE4-BFC3-DBD9BB5D9DC9}">
      <dgm:prSet phldrT="[Text]" phldr="1"/>
      <dgm:spPr/>
      <dgm:t>
        <a:bodyPr/>
        <a:lstStyle/>
        <a:p>
          <a:endParaRPr lang="en-US"/>
        </a:p>
      </dgm:t>
    </dgm:pt>
    <dgm:pt modelId="{853E1310-E6FC-4923-9D78-96B66AB13011}" type="parTrans" cxnId="{3B3AAA5D-21BF-4DA6-ADAF-0DD19461FCE7}">
      <dgm:prSet/>
      <dgm:spPr/>
      <dgm:t>
        <a:bodyPr/>
        <a:lstStyle/>
        <a:p>
          <a:endParaRPr lang="en-US"/>
        </a:p>
      </dgm:t>
    </dgm:pt>
    <dgm:pt modelId="{05E3A8E2-E566-42B0-BF20-9E5F980343DF}" type="sibTrans" cxnId="{3B3AAA5D-21BF-4DA6-ADAF-0DD19461FCE7}">
      <dgm:prSet/>
      <dgm:spPr/>
      <dgm:t>
        <a:bodyPr/>
        <a:lstStyle/>
        <a:p>
          <a:endParaRPr lang="en-US"/>
        </a:p>
      </dgm:t>
    </dgm:pt>
    <dgm:pt modelId="{D0591D93-4806-4F02-AC21-9CB68D314B93}">
      <dgm:prSet phldrT="[Text]"/>
      <dgm:spPr/>
      <dgm:t>
        <a:bodyPr/>
        <a:lstStyle/>
        <a:p>
          <a:r>
            <a:rPr lang="en-GB" dirty="0" smtClean="0"/>
            <a:t>MISSION</a:t>
          </a:r>
          <a:endParaRPr lang="en-US" dirty="0"/>
        </a:p>
      </dgm:t>
    </dgm:pt>
    <dgm:pt modelId="{4511BD8B-A96D-4982-B7A5-7986A7AE4D38}" type="parTrans" cxnId="{25512432-7D59-49DE-9657-16F168A3BD87}">
      <dgm:prSet/>
      <dgm:spPr/>
      <dgm:t>
        <a:bodyPr/>
        <a:lstStyle/>
        <a:p>
          <a:endParaRPr lang="en-US"/>
        </a:p>
      </dgm:t>
    </dgm:pt>
    <dgm:pt modelId="{DECCB719-49D5-4365-A4D0-28579E3EF1DC}" type="sibTrans" cxnId="{25512432-7D59-49DE-9657-16F168A3BD87}">
      <dgm:prSet/>
      <dgm:spPr/>
      <dgm:t>
        <a:bodyPr/>
        <a:lstStyle/>
        <a:p>
          <a:endParaRPr lang="en-US"/>
        </a:p>
      </dgm:t>
    </dgm:pt>
    <dgm:pt modelId="{2C5C87D1-E2C3-4D00-B3F2-89DBDC69F57F}">
      <dgm:prSet phldrT="[Text]" phldr="1"/>
      <dgm:spPr/>
      <dgm:t>
        <a:bodyPr/>
        <a:lstStyle/>
        <a:p>
          <a:endParaRPr lang="en-US"/>
        </a:p>
      </dgm:t>
    </dgm:pt>
    <dgm:pt modelId="{9BA37FEA-EB79-4D8A-9DBB-208D6A169907}" type="parTrans" cxnId="{C039D159-52D8-4F1E-98A1-7BFCCE8DA8E9}">
      <dgm:prSet/>
      <dgm:spPr/>
      <dgm:t>
        <a:bodyPr/>
        <a:lstStyle/>
        <a:p>
          <a:endParaRPr lang="en-US"/>
        </a:p>
      </dgm:t>
    </dgm:pt>
    <dgm:pt modelId="{0D9CF4AA-8B1C-4826-BB1F-8CC920E80C49}" type="sibTrans" cxnId="{C039D159-52D8-4F1E-98A1-7BFCCE8DA8E9}">
      <dgm:prSet/>
      <dgm:spPr/>
      <dgm:t>
        <a:bodyPr/>
        <a:lstStyle/>
        <a:p>
          <a:endParaRPr lang="en-US"/>
        </a:p>
      </dgm:t>
    </dgm:pt>
    <dgm:pt modelId="{4011DCB4-A669-4314-88F2-E564E79497AC}">
      <dgm:prSet phldrT="[Text]"/>
      <dgm:spPr/>
      <dgm:t>
        <a:bodyPr/>
        <a:lstStyle/>
        <a:p>
          <a:r>
            <a:rPr lang="en-GB" dirty="0" smtClean="0"/>
            <a:t>PRIORITY AREAS</a:t>
          </a:r>
          <a:endParaRPr lang="en-US" dirty="0"/>
        </a:p>
      </dgm:t>
    </dgm:pt>
    <dgm:pt modelId="{9FC39F2C-D6D2-48B8-8C0B-E0F77417AEBD}" type="parTrans" cxnId="{E7B374D5-A385-4355-ACE7-A319C964210A}">
      <dgm:prSet/>
      <dgm:spPr/>
      <dgm:t>
        <a:bodyPr/>
        <a:lstStyle/>
        <a:p>
          <a:endParaRPr lang="en-US"/>
        </a:p>
      </dgm:t>
    </dgm:pt>
    <dgm:pt modelId="{6BEB2531-ECFC-469C-B495-98C82C05CB35}" type="sibTrans" cxnId="{E7B374D5-A385-4355-ACE7-A319C964210A}">
      <dgm:prSet/>
      <dgm:spPr/>
      <dgm:t>
        <a:bodyPr/>
        <a:lstStyle/>
        <a:p>
          <a:endParaRPr lang="en-US"/>
        </a:p>
      </dgm:t>
    </dgm:pt>
    <dgm:pt modelId="{096D742E-72BF-4AF5-B9F0-36C3385A53B5}">
      <dgm:prSet phldrT="[Text]" phldr="1"/>
      <dgm:spPr/>
      <dgm:t>
        <a:bodyPr/>
        <a:lstStyle/>
        <a:p>
          <a:endParaRPr lang="en-US" dirty="0"/>
        </a:p>
      </dgm:t>
    </dgm:pt>
    <dgm:pt modelId="{BC3C8065-ED90-440D-AF6D-F97F2B8A6C83}" type="parTrans" cxnId="{A091D5D6-D75C-48B0-9A66-016C61888F83}">
      <dgm:prSet/>
      <dgm:spPr/>
      <dgm:t>
        <a:bodyPr/>
        <a:lstStyle/>
        <a:p>
          <a:endParaRPr lang="en-US"/>
        </a:p>
      </dgm:t>
    </dgm:pt>
    <dgm:pt modelId="{14474D8A-16FB-487C-9A80-8C795D3D0DA8}" type="sibTrans" cxnId="{A091D5D6-D75C-48B0-9A66-016C61888F83}">
      <dgm:prSet/>
      <dgm:spPr/>
      <dgm:t>
        <a:bodyPr/>
        <a:lstStyle/>
        <a:p>
          <a:endParaRPr lang="en-US"/>
        </a:p>
      </dgm:t>
    </dgm:pt>
    <dgm:pt modelId="{F53252CB-9428-48A0-8369-DF5F919C8157}" type="pres">
      <dgm:prSet presAssocID="{6E1BD244-D40E-4C43-A91F-8D0F436587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95E0F-5414-4BA4-91B4-DE06F365403F}" type="pres">
      <dgm:prSet presAssocID="{3E670928-9014-4858-953C-74ADCE567B8B}" presName="compositeNode" presStyleCnt="0">
        <dgm:presLayoutVars>
          <dgm:bulletEnabled val="1"/>
        </dgm:presLayoutVars>
      </dgm:prSet>
      <dgm:spPr/>
    </dgm:pt>
    <dgm:pt modelId="{9D7F6508-B511-4640-84A6-D16374545A01}" type="pres">
      <dgm:prSet presAssocID="{3E670928-9014-4858-953C-74ADCE567B8B}" presName="bgRect" presStyleLbl="node1" presStyleIdx="0" presStyleCnt="3"/>
      <dgm:spPr/>
      <dgm:t>
        <a:bodyPr/>
        <a:lstStyle/>
        <a:p>
          <a:endParaRPr lang="en-US"/>
        </a:p>
      </dgm:t>
    </dgm:pt>
    <dgm:pt modelId="{67912EFE-FA0A-44CE-8929-C27D6C2472E0}" type="pres">
      <dgm:prSet presAssocID="{3E670928-9014-4858-953C-74ADCE567B8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D1440-B159-4145-A498-C6C62C4526F5}" type="pres">
      <dgm:prSet presAssocID="{3E670928-9014-4858-953C-74ADCE567B8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5143F-E50E-4D40-9A93-3A0FB6B50C5A}" type="pres">
      <dgm:prSet presAssocID="{57537BEA-138C-4D11-B944-2F01812EB862}" presName="hSp" presStyleCnt="0"/>
      <dgm:spPr/>
    </dgm:pt>
    <dgm:pt modelId="{ED278DAF-774F-437F-954D-7E6C8AFF4AE5}" type="pres">
      <dgm:prSet presAssocID="{57537BEA-138C-4D11-B944-2F01812EB862}" presName="vProcSp" presStyleCnt="0"/>
      <dgm:spPr/>
    </dgm:pt>
    <dgm:pt modelId="{2D8E796D-C42F-4C3F-875F-C24C315EE9CB}" type="pres">
      <dgm:prSet presAssocID="{57537BEA-138C-4D11-B944-2F01812EB862}" presName="vSp1" presStyleCnt="0"/>
      <dgm:spPr/>
    </dgm:pt>
    <dgm:pt modelId="{5ACC3299-9000-47F2-A0EF-5BECE8B5E755}" type="pres">
      <dgm:prSet presAssocID="{57537BEA-138C-4D11-B944-2F01812EB862}" presName="simulatedConn" presStyleLbl="solidFgAcc1" presStyleIdx="0" presStyleCnt="2"/>
      <dgm:spPr/>
    </dgm:pt>
    <dgm:pt modelId="{D3DBDAA1-A196-4D04-AA35-2EE42AF5FE31}" type="pres">
      <dgm:prSet presAssocID="{57537BEA-138C-4D11-B944-2F01812EB862}" presName="vSp2" presStyleCnt="0"/>
      <dgm:spPr/>
    </dgm:pt>
    <dgm:pt modelId="{F5F4CDB4-4AC7-4F50-B353-A9A3B8FF85A0}" type="pres">
      <dgm:prSet presAssocID="{57537BEA-138C-4D11-B944-2F01812EB862}" presName="sibTrans" presStyleCnt="0"/>
      <dgm:spPr/>
    </dgm:pt>
    <dgm:pt modelId="{6D6CDF72-7694-4D74-9240-7FC6F0847FE5}" type="pres">
      <dgm:prSet presAssocID="{D0591D93-4806-4F02-AC21-9CB68D314B93}" presName="compositeNode" presStyleCnt="0">
        <dgm:presLayoutVars>
          <dgm:bulletEnabled val="1"/>
        </dgm:presLayoutVars>
      </dgm:prSet>
      <dgm:spPr/>
    </dgm:pt>
    <dgm:pt modelId="{C27B6AF0-9CEE-43D6-A06E-F017905BB497}" type="pres">
      <dgm:prSet presAssocID="{D0591D93-4806-4F02-AC21-9CB68D314B93}" presName="bgRect" presStyleLbl="node1" presStyleIdx="1" presStyleCnt="3"/>
      <dgm:spPr/>
      <dgm:t>
        <a:bodyPr/>
        <a:lstStyle/>
        <a:p>
          <a:endParaRPr lang="en-US"/>
        </a:p>
      </dgm:t>
    </dgm:pt>
    <dgm:pt modelId="{75722907-9202-43A5-B494-C4ADB40E62C0}" type="pres">
      <dgm:prSet presAssocID="{D0591D93-4806-4F02-AC21-9CB68D314B9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8DF66-2C3A-499B-B3DB-07AF7BD57E40}" type="pres">
      <dgm:prSet presAssocID="{D0591D93-4806-4F02-AC21-9CB68D314B9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AF601-3CB6-4D84-A33B-F6868426237D}" type="pres">
      <dgm:prSet presAssocID="{DECCB719-49D5-4365-A4D0-28579E3EF1DC}" presName="hSp" presStyleCnt="0"/>
      <dgm:spPr/>
    </dgm:pt>
    <dgm:pt modelId="{37BFB482-E82C-4D75-BF06-24635FF45B95}" type="pres">
      <dgm:prSet presAssocID="{DECCB719-49D5-4365-A4D0-28579E3EF1DC}" presName="vProcSp" presStyleCnt="0"/>
      <dgm:spPr/>
    </dgm:pt>
    <dgm:pt modelId="{18FC5F93-4FCA-4866-95F2-7029E3AFA387}" type="pres">
      <dgm:prSet presAssocID="{DECCB719-49D5-4365-A4D0-28579E3EF1DC}" presName="vSp1" presStyleCnt="0"/>
      <dgm:spPr/>
    </dgm:pt>
    <dgm:pt modelId="{07D2E1CE-26A4-4356-A782-F82360D31CAD}" type="pres">
      <dgm:prSet presAssocID="{DECCB719-49D5-4365-A4D0-28579E3EF1DC}" presName="simulatedConn" presStyleLbl="solidFgAcc1" presStyleIdx="1" presStyleCnt="2"/>
      <dgm:spPr/>
    </dgm:pt>
    <dgm:pt modelId="{79A7B145-1C35-43DB-86AA-BF9F13D598A5}" type="pres">
      <dgm:prSet presAssocID="{DECCB719-49D5-4365-A4D0-28579E3EF1DC}" presName="vSp2" presStyleCnt="0"/>
      <dgm:spPr/>
    </dgm:pt>
    <dgm:pt modelId="{5374A211-C8B0-46B2-B9C1-7D1A673AFB47}" type="pres">
      <dgm:prSet presAssocID="{DECCB719-49D5-4365-A4D0-28579E3EF1DC}" presName="sibTrans" presStyleCnt="0"/>
      <dgm:spPr/>
    </dgm:pt>
    <dgm:pt modelId="{D61294E0-7BBA-4806-BF7D-58B594D15369}" type="pres">
      <dgm:prSet presAssocID="{4011DCB4-A669-4314-88F2-E564E79497AC}" presName="compositeNode" presStyleCnt="0">
        <dgm:presLayoutVars>
          <dgm:bulletEnabled val="1"/>
        </dgm:presLayoutVars>
      </dgm:prSet>
      <dgm:spPr/>
    </dgm:pt>
    <dgm:pt modelId="{C4FF14A9-9F93-4C74-90CC-262380D860A9}" type="pres">
      <dgm:prSet presAssocID="{4011DCB4-A669-4314-88F2-E564E79497AC}" presName="bgRect" presStyleLbl="node1" presStyleIdx="2" presStyleCnt="3"/>
      <dgm:spPr/>
      <dgm:t>
        <a:bodyPr/>
        <a:lstStyle/>
        <a:p>
          <a:endParaRPr lang="en-US"/>
        </a:p>
      </dgm:t>
    </dgm:pt>
    <dgm:pt modelId="{BC4407CD-FF8C-42E6-8681-B98E11D71469}" type="pres">
      <dgm:prSet presAssocID="{4011DCB4-A669-4314-88F2-E564E79497A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97EF8-162D-44B8-945F-0A108BEA50B4}" type="pres">
      <dgm:prSet presAssocID="{4011DCB4-A669-4314-88F2-E564E79497A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713AC-0049-440C-9BEC-CCFC9302F9EB}" type="presOf" srcId="{2C5C87D1-E2C3-4D00-B3F2-89DBDC69F57F}" destId="{FFC8DF66-2C3A-499B-B3DB-07AF7BD57E40}" srcOrd="0" destOrd="0" presId="urn:microsoft.com/office/officeart/2005/8/layout/hProcess7"/>
    <dgm:cxn modelId="{B43E842B-7A82-49D4-88B2-73B272657000}" type="presOf" srcId="{D0591D93-4806-4F02-AC21-9CB68D314B93}" destId="{C27B6AF0-9CEE-43D6-A06E-F017905BB497}" srcOrd="0" destOrd="0" presId="urn:microsoft.com/office/officeart/2005/8/layout/hProcess7"/>
    <dgm:cxn modelId="{25512432-7D59-49DE-9657-16F168A3BD87}" srcId="{6E1BD244-D40E-4C43-A91F-8D0F4365873C}" destId="{D0591D93-4806-4F02-AC21-9CB68D314B93}" srcOrd="1" destOrd="0" parTransId="{4511BD8B-A96D-4982-B7A5-7986A7AE4D38}" sibTransId="{DECCB719-49D5-4365-A4D0-28579E3EF1DC}"/>
    <dgm:cxn modelId="{87CDF315-D625-4557-A3DD-F3EDCA3B97A0}" type="presOf" srcId="{096D742E-72BF-4AF5-B9F0-36C3385A53B5}" destId="{C5E97EF8-162D-44B8-945F-0A108BEA50B4}" srcOrd="0" destOrd="0" presId="urn:microsoft.com/office/officeart/2005/8/layout/hProcess7"/>
    <dgm:cxn modelId="{AC8A451A-2CD6-4B0A-A443-79405BE697D5}" type="presOf" srcId="{4011DCB4-A669-4314-88F2-E564E79497AC}" destId="{BC4407CD-FF8C-42E6-8681-B98E11D71469}" srcOrd="1" destOrd="0" presId="urn:microsoft.com/office/officeart/2005/8/layout/hProcess7"/>
    <dgm:cxn modelId="{E7B374D5-A385-4355-ACE7-A319C964210A}" srcId="{6E1BD244-D40E-4C43-A91F-8D0F4365873C}" destId="{4011DCB4-A669-4314-88F2-E564E79497AC}" srcOrd="2" destOrd="0" parTransId="{9FC39F2C-D6D2-48B8-8C0B-E0F77417AEBD}" sibTransId="{6BEB2531-ECFC-469C-B495-98C82C05CB35}"/>
    <dgm:cxn modelId="{9DB1DFBD-BF67-49AB-9C5D-C63196A9C37A}" type="presOf" srcId="{D0591D93-4806-4F02-AC21-9CB68D314B93}" destId="{75722907-9202-43A5-B494-C4ADB40E62C0}" srcOrd="1" destOrd="0" presId="urn:microsoft.com/office/officeart/2005/8/layout/hProcess7"/>
    <dgm:cxn modelId="{0E8DD67D-3EE5-4DD0-BF15-1B560B2A9668}" type="presOf" srcId="{4011DCB4-A669-4314-88F2-E564E79497AC}" destId="{C4FF14A9-9F93-4C74-90CC-262380D860A9}" srcOrd="0" destOrd="0" presId="urn:microsoft.com/office/officeart/2005/8/layout/hProcess7"/>
    <dgm:cxn modelId="{EA48695F-E805-4116-97D3-85961A8AA8AE}" type="presOf" srcId="{3E670928-9014-4858-953C-74ADCE567B8B}" destId="{67912EFE-FA0A-44CE-8929-C27D6C2472E0}" srcOrd="1" destOrd="0" presId="urn:microsoft.com/office/officeart/2005/8/layout/hProcess7"/>
    <dgm:cxn modelId="{3B3AAA5D-21BF-4DA6-ADAF-0DD19461FCE7}" srcId="{3E670928-9014-4858-953C-74ADCE567B8B}" destId="{5146A9CC-74B0-4CE4-BFC3-DBD9BB5D9DC9}" srcOrd="0" destOrd="0" parTransId="{853E1310-E6FC-4923-9D78-96B66AB13011}" sibTransId="{05E3A8E2-E566-42B0-BF20-9E5F980343DF}"/>
    <dgm:cxn modelId="{25CA0A0B-77EF-4393-ACEF-FAFD9B38177A}" srcId="{6E1BD244-D40E-4C43-A91F-8D0F4365873C}" destId="{3E670928-9014-4858-953C-74ADCE567B8B}" srcOrd="0" destOrd="0" parTransId="{0426F5AF-4D93-41D6-ADCA-2347784187DD}" sibTransId="{57537BEA-138C-4D11-B944-2F01812EB862}"/>
    <dgm:cxn modelId="{A83CA8B6-E5C0-4EA0-A0F3-CF9EA8FE1177}" type="presOf" srcId="{5146A9CC-74B0-4CE4-BFC3-DBD9BB5D9DC9}" destId="{202D1440-B159-4145-A498-C6C62C4526F5}" srcOrd="0" destOrd="0" presId="urn:microsoft.com/office/officeart/2005/8/layout/hProcess7"/>
    <dgm:cxn modelId="{A091D5D6-D75C-48B0-9A66-016C61888F83}" srcId="{4011DCB4-A669-4314-88F2-E564E79497AC}" destId="{096D742E-72BF-4AF5-B9F0-36C3385A53B5}" srcOrd="0" destOrd="0" parTransId="{BC3C8065-ED90-440D-AF6D-F97F2B8A6C83}" sibTransId="{14474D8A-16FB-487C-9A80-8C795D3D0DA8}"/>
    <dgm:cxn modelId="{064370D5-BF41-44FC-878D-0943D447715C}" type="presOf" srcId="{6E1BD244-D40E-4C43-A91F-8D0F4365873C}" destId="{F53252CB-9428-48A0-8369-DF5F919C8157}" srcOrd="0" destOrd="0" presId="urn:microsoft.com/office/officeart/2005/8/layout/hProcess7"/>
    <dgm:cxn modelId="{2B5506E3-6FB2-4F56-B6A9-A0D6B1FC156A}" type="presOf" srcId="{3E670928-9014-4858-953C-74ADCE567B8B}" destId="{9D7F6508-B511-4640-84A6-D16374545A01}" srcOrd="0" destOrd="0" presId="urn:microsoft.com/office/officeart/2005/8/layout/hProcess7"/>
    <dgm:cxn modelId="{C039D159-52D8-4F1E-98A1-7BFCCE8DA8E9}" srcId="{D0591D93-4806-4F02-AC21-9CB68D314B93}" destId="{2C5C87D1-E2C3-4D00-B3F2-89DBDC69F57F}" srcOrd="0" destOrd="0" parTransId="{9BA37FEA-EB79-4D8A-9DBB-208D6A169907}" sibTransId="{0D9CF4AA-8B1C-4826-BB1F-8CC920E80C49}"/>
    <dgm:cxn modelId="{269ABB62-F3F4-4D4B-8ED9-4F0F8D2A4E21}" type="presParOf" srcId="{F53252CB-9428-48A0-8369-DF5F919C8157}" destId="{E9A95E0F-5414-4BA4-91B4-DE06F365403F}" srcOrd="0" destOrd="0" presId="urn:microsoft.com/office/officeart/2005/8/layout/hProcess7"/>
    <dgm:cxn modelId="{2B22D21D-DE20-49DE-8D96-D2C0728D97C6}" type="presParOf" srcId="{E9A95E0F-5414-4BA4-91B4-DE06F365403F}" destId="{9D7F6508-B511-4640-84A6-D16374545A01}" srcOrd="0" destOrd="0" presId="urn:microsoft.com/office/officeart/2005/8/layout/hProcess7"/>
    <dgm:cxn modelId="{0EB769AD-C167-4C33-9995-7472CF9F8A0D}" type="presParOf" srcId="{E9A95E0F-5414-4BA4-91B4-DE06F365403F}" destId="{67912EFE-FA0A-44CE-8929-C27D6C2472E0}" srcOrd="1" destOrd="0" presId="urn:microsoft.com/office/officeart/2005/8/layout/hProcess7"/>
    <dgm:cxn modelId="{9DC67D7B-4AF8-4E12-BBAD-8527F379502B}" type="presParOf" srcId="{E9A95E0F-5414-4BA4-91B4-DE06F365403F}" destId="{202D1440-B159-4145-A498-C6C62C4526F5}" srcOrd="2" destOrd="0" presId="urn:microsoft.com/office/officeart/2005/8/layout/hProcess7"/>
    <dgm:cxn modelId="{F4B83BC9-B640-4915-BA0E-BB679734B1D9}" type="presParOf" srcId="{F53252CB-9428-48A0-8369-DF5F919C8157}" destId="{A3A5143F-E50E-4D40-9A93-3A0FB6B50C5A}" srcOrd="1" destOrd="0" presId="urn:microsoft.com/office/officeart/2005/8/layout/hProcess7"/>
    <dgm:cxn modelId="{591D4E3A-4DD0-4C0C-A4BF-4D1153F17189}" type="presParOf" srcId="{F53252CB-9428-48A0-8369-DF5F919C8157}" destId="{ED278DAF-774F-437F-954D-7E6C8AFF4AE5}" srcOrd="2" destOrd="0" presId="urn:microsoft.com/office/officeart/2005/8/layout/hProcess7"/>
    <dgm:cxn modelId="{2B6D163C-DCE6-412C-AA14-AA797B3960DF}" type="presParOf" srcId="{ED278DAF-774F-437F-954D-7E6C8AFF4AE5}" destId="{2D8E796D-C42F-4C3F-875F-C24C315EE9CB}" srcOrd="0" destOrd="0" presId="urn:microsoft.com/office/officeart/2005/8/layout/hProcess7"/>
    <dgm:cxn modelId="{C07CBE25-A688-4F07-8035-D0575917741C}" type="presParOf" srcId="{ED278DAF-774F-437F-954D-7E6C8AFF4AE5}" destId="{5ACC3299-9000-47F2-A0EF-5BECE8B5E755}" srcOrd="1" destOrd="0" presId="urn:microsoft.com/office/officeart/2005/8/layout/hProcess7"/>
    <dgm:cxn modelId="{C8BFABD6-7EE6-4CB8-A158-D9680C17A8E9}" type="presParOf" srcId="{ED278DAF-774F-437F-954D-7E6C8AFF4AE5}" destId="{D3DBDAA1-A196-4D04-AA35-2EE42AF5FE31}" srcOrd="2" destOrd="0" presId="urn:microsoft.com/office/officeart/2005/8/layout/hProcess7"/>
    <dgm:cxn modelId="{745602DB-FEB6-4C6A-BB8E-36440D14D016}" type="presParOf" srcId="{F53252CB-9428-48A0-8369-DF5F919C8157}" destId="{F5F4CDB4-4AC7-4F50-B353-A9A3B8FF85A0}" srcOrd="3" destOrd="0" presId="urn:microsoft.com/office/officeart/2005/8/layout/hProcess7"/>
    <dgm:cxn modelId="{80447499-13F5-459C-8F4F-C2C8372513B3}" type="presParOf" srcId="{F53252CB-9428-48A0-8369-DF5F919C8157}" destId="{6D6CDF72-7694-4D74-9240-7FC6F0847FE5}" srcOrd="4" destOrd="0" presId="urn:microsoft.com/office/officeart/2005/8/layout/hProcess7"/>
    <dgm:cxn modelId="{676E9E12-4B9B-419E-A40E-06625F700468}" type="presParOf" srcId="{6D6CDF72-7694-4D74-9240-7FC6F0847FE5}" destId="{C27B6AF0-9CEE-43D6-A06E-F017905BB497}" srcOrd="0" destOrd="0" presId="urn:microsoft.com/office/officeart/2005/8/layout/hProcess7"/>
    <dgm:cxn modelId="{29D0DE6F-07D1-41F8-AA98-D56BB8A783A3}" type="presParOf" srcId="{6D6CDF72-7694-4D74-9240-7FC6F0847FE5}" destId="{75722907-9202-43A5-B494-C4ADB40E62C0}" srcOrd="1" destOrd="0" presId="urn:microsoft.com/office/officeart/2005/8/layout/hProcess7"/>
    <dgm:cxn modelId="{55D76044-0984-4D91-80A2-A6D7FC5B99C7}" type="presParOf" srcId="{6D6CDF72-7694-4D74-9240-7FC6F0847FE5}" destId="{FFC8DF66-2C3A-499B-B3DB-07AF7BD57E40}" srcOrd="2" destOrd="0" presId="urn:microsoft.com/office/officeart/2005/8/layout/hProcess7"/>
    <dgm:cxn modelId="{11FA8BD6-6830-47FF-9967-78873FDCA63A}" type="presParOf" srcId="{F53252CB-9428-48A0-8369-DF5F919C8157}" destId="{EE6AF601-3CB6-4D84-A33B-F6868426237D}" srcOrd="5" destOrd="0" presId="urn:microsoft.com/office/officeart/2005/8/layout/hProcess7"/>
    <dgm:cxn modelId="{29FDB488-0466-488A-BD08-0F3DFF5E271B}" type="presParOf" srcId="{F53252CB-9428-48A0-8369-DF5F919C8157}" destId="{37BFB482-E82C-4D75-BF06-24635FF45B95}" srcOrd="6" destOrd="0" presId="urn:microsoft.com/office/officeart/2005/8/layout/hProcess7"/>
    <dgm:cxn modelId="{AB8CB687-C08B-4ABD-B93E-5A75A61F5274}" type="presParOf" srcId="{37BFB482-E82C-4D75-BF06-24635FF45B95}" destId="{18FC5F93-4FCA-4866-95F2-7029E3AFA387}" srcOrd="0" destOrd="0" presId="urn:microsoft.com/office/officeart/2005/8/layout/hProcess7"/>
    <dgm:cxn modelId="{F4C0CA35-8FEC-44D7-A100-E80C3E557607}" type="presParOf" srcId="{37BFB482-E82C-4D75-BF06-24635FF45B95}" destId="{07D2E1CE-26A4-4356-A782-F82360D31CAD}" srcOrd="1" destOrd="0" presId="urn:microsoft.com/office/officeart/2005/8/layout/hProcess7"/>
    <dgm:cxn modelId="{299475DA-1D15-4AF8-8238-D6061F831B7D}" type="presParOf" srcId="{37BFB482-E82C-4D75-BF06-24635FF45B95}" destId="{79A7B145-1C35-43DB-86AA-BF9F13D598A5}" srcOrd="2" destOrd="0" presId="urn:microsoft.com/office/officeart/2005/8/layout/hProcess7"/>
    <dgm:cxn modelId="{67DE32A5-CDF3-4009-8DD1-DCF08C96900B}" type="presParOf" srcId="{F53252CB-9428-48A0-8369-DF5F919C8157}" destId="{5374A211-C8B0-46B2-B9C1-7D1A673AFB47}" srcOrd="7" destOrd="0" presId="urn:microsoft.com/office/officeart/2005/8/layout/hProcess7"/>
    <dgm:cxn modelId="{5492196B-9007-4925-9D25-760DFB030382}" type="presParOf" srcId="{F53252CB-9428-48A0-8369-DF5F919C8157}" destId="{D61294E0-7BBA-4806-BF7D-58B594D15369}" srcOrd="8" destOrd="0" presId="urn:microsoft.com/office/officeart/2005/8/layout/hProcess7"/>
    <dgm:cxn modelId="{03EC3935-9B04-42FF-95DB-D9AEDD970872}" type="presParOf" srcId="{D61294E0-7BBA-4806-BF7D-58B594D15369}" destId="{C4FF14A9-9F93-4C74-90CC-262380D860A9}" srcOrd="0" destOrd="0" presId="urn:microsoft.com/office/officeart/2005/8/layout/hProcess7"/>
    <dgm:cxn modelId="{E79724BD-6CF9-49D6-827E-64C56D00B587}" type="presParOf" srcId="{D61294E0-7BBA-4806-BF7D-58B594D15369}" destId="{BC4407CD-FF8C-42E6-8681-B98E11D71469}" srcOrd="1" destOrd="0" presId="urn:microsoft.com/office/officeart/2005/8/layout/hProcess7"/>
    <dgm:cxn modelId="{81B0E83A-972B-4AB5-856E-8F2A42BB4E51}" type="presParOf" srcId="{D61294E0-7BBA-4806-BF7D-58B594D15369}" destId="{C5E97EF8-162D-44B8-945F-0A108BEA50B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6508-B511-4640-84A6-D16374545A01}">
      <dsp:nvSpPr>
        <dsp:cNvPr id="0" name=""/>
        <dsp:cNvSpPr/>
      </dsp:nvSpPr>
      <dsp:spPr>
        <a:xfrm>
          <a:off x="622" y="624671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VISION</a:t>
          </a:r>
          <a:endParaRPr lang="en-US" sz="2300" kern="1200" dirty="0"/>
        </a:p>
      </dsp:txBody>
      <dsp:txXfrm rot="16200000">
        <a:off x="-1050033" y="1675327"/>
        <a:ext cx="2637361" cy="536049"/>
      </dsp:txXfrm>
    </dsp:sp>
    <dsp:sp modelId="{202D1440-B159-4145-A498-C6C62C4526F5}">
      <dsp:nvSpPr>
        <dsp:cNvPr id="0" name=""/>
        <dsp:cNvSpPr/>
      </dsp:nvSpPr>
      <dsp:spPr>
        <a:xfrm>
          <a:off x="536671" y="624671"/>
          <a:ext cx="1996783" cy="32162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36671" y="624671"/>
        <a:ext cx="1996783" cy="3216294"/>
      </dsp:txXfrm>
    </dsp:sp>
    <dsp:sp modelId="{C27B6AF0-9CEE-43D6-A06E-F017905BB497}">
      <dsp:nvSpPr>
        <dsp:cNvPr id="0" name=""/>
        <dsp:cNvSpPr/>
      </dsp:nvSpPr>
      <dsp:spPr>
        <a:xfrm>
          <a:off x="2774677" y="624671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MISSION</a:t>
          </a:r>
          <a:endParaRPr lang="en-US" sz="2300" kern="1200" dirty="0"/>
        </a:p>
      </dsp:txBody>
      <dsp:txXfrm rot="16200000">
        <a:off x="1724020" y="1675327"/>
        <a:ext cx="2637361" cy="536049"/>
      </dsp:txXfrm>
    </dsp:sp>
    <dsp:sp modelId="{5ACC3299-9000-47F2-A0EF-5BECE8B5E755}">
      <dsp:nvSpPr>
        <dsp:cNvPr id="0" name=""/>
        <dsp:cNvSpPr/>
      </dsp:nvSpPr>
      <dsp:spPr>
        <a:xfrm rot="5400000">
          <a:off x="2551761" y="3180686"/>
          <a:ext cx="472634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8DF66-2C3A-499B-B3DB-07AF7BD57E40}">
      <dsp:nvSpPr>
        <dsp:cNvPr id="0" name=""/>
        <dsp:cNvSpPr/>
      </dsp:nvSpPr>
      <dsp:spPr>
        <a:xfrm>
          <a:off x="3310726" y="624671"/>
          <a:ext cx="1996783" cy="32162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310726" y="624671"/>
        <a:ext cx="1996783" cy="3216294"/>
      </dsp:txXfrm>
    </dsp:sp>
    <dsp:sp modelId="{C4FF14A9-9F93-4C74-90CC-262380D860A9}">
      <dsp:nvSpPr>
        <dsp:cNvPr id="0" name=""/>
        <dsp:cNvSpPr/>
      </dsp:nvSpPr>
      <dsp:spPr>
        <a:xfrm>
          <a:off x="5548731" y="624671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PRIORITY AREAS</a:t>
          </a:r>
          <a:endParaRPr lang="en-US" sz="2300" kern="1200" dirty="0"/>
        </a:p>
      </dsp:txBody>
      <dsp:txXfrm rot="16200000">
        <a:off x="4498075" y="1675327"/>
        <a:ext cx="2637361" cy="536049"/>
      </dsp:txXfrm>
    </dsp:sp>
    <dsp:sp modelId="{07D2E1CE-26A4-4356-A782-F82360D31CAD}">
      <dsp:nvSpPr>
        <dsp:cNvPr id="0" name=""/>
        <dsp:cNvSpPr/>
      </dsp:nvSpPr>
      <dsp:spPr>
        <a:xfrm rot="5400000">
          <a:off x="5325815" y="3180686"/>
          <a:ext cx="472634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97EF8-162D-44B8-945F-0A108BEA50B4}">
      <dsp:nvSpPr>
        <dsp:cNvPr id="0" name=""/>
        <dsp:cNvSpPr/>
      </dsp:nvSpPr>
      <dsp:spPr>
        <a:xfrm>
          <a:off x="6084780" y="624671"/>
          <a:ext cx="1996783" cy="32162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84780" y="624671"/>
        <a:ext cx="1996783" cy="321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F595E1-FA45-42B6-B742-1C709D66BDEC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CA6ECC-86EB-4AF3-88FA-12180D615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VC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48E2B1-AF63-4B41-8F21-5FBE303DA55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VC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D8222A-55B7-41D9-BB89-16F3AD67ADC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58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A6ECC-86EB-4AF3-88FA-12180D615E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918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733FD-ACE7-4557-A1C8-C60C9B933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14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C2BB-8006-4FE9-9F1F-38DE5EF4E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3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564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60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61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38600" cy="446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916113"/>
            <a:ext cx="4038600" cy="446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308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31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27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8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91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4CC72-B94A-4C19-B3D0-121E03A9A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75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061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867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47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473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76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B6F5-1860-49DB-B1E3-A052FE4B1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2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F4BE-FF5E-47A9-B022-2B8A37AA8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6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4F87-2423-4856-B4A1-EDC5FCFFC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78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A0F2-85F9-44D3-8CF6-62C6CA7CA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93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FF50-F46D-4A85-BE8C-327BB7E7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6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8D7B-4303-40CB-A02B-22B5F8164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59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92F23-2797-47C0-B414-66F4517F8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8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60D847-8087-4A7A-B9C7-F65D79079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6480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113"/>
            <a:ext cx="822960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.ac.fj/fileadmin/files/academic/current_stud/Standard_Enrolment_attachments/2020/Shrikisun_Balgovind_Scholarship_Colour_Ad_-_Sat_22_Jan.pdf" TargetMode="External"/><Relationship Id="rId2" Type="http://schemas.openxmlformats.org/officeDocument/2006/relationships/hyperlink" Target="https://www.usp.ac.fj/index.php?id=8873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PRINCIPALS AND CAREER TEACHERS CONSULTATION 2021</a:t>
            </a:r>
            <a:endParaRPr lang="en-US" altLang="en-US" sz="4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93096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PROFESSOR PAL AHLUWALIA</a:t>
            </a:r>
            <a:br>
              <a:rPr lang="en-US" altLang="en-US" sz="1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VICE-CHANCELLOR AND PRESIDENT</a:t>
            </a:r>
          </a:p>
          <a:p>
            <a:pPr>
              <a:spcBef>
                <a:spcPct val="0"/>
              </a:spcBef>
            </a:pPr>
            <a:r>
              <a:rPr lang="en-US" altLang="en-US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University of the South Pacific</a:t>
            </a:r>
          </a:p>
          <a:p>
            <a:pPr>
              <a:spcBef>
                <a:spcPct val="0"/>
              </a:spcBef>
            </a:pPr>
            <a:r>
              <a:rPr lang="en-US" altLang="en-US" sz="1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November 2021</a:t>
            </a:r>
            <a:endParaRPr lang="en-US" altLang="en-US" sz="1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UNDERGRADUATE SCHOLARSHIPS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008290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Pacific Academic </a:t>
            </a:r>
            <a:r>
              <a:rPr lang="en-US" sz="1600" b="1" dirty="0">
                <a:solidFill>
                  <a:srgbClr val="009999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Excellence</a:t>
            </a:r>
            <a:r>
              <a:rPr lang="en-US" sz="1600" b="1" dirty="0">
                <a:solidFill>
                  <a:srgbClr val="008290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US" sz="1600" b="1" dirty="0" smtClean="0">
                <a:solidFill>
                  <a:srgbClr val="008290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Awards</a:t>
            </a:r>
            <a:endParaRPr lang="en-US" sz="1600" b="1" dirty="0">
              <a:solidFill>
                <a:srgbClr val="00829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Promotes and rewards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merit-based academic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excellence to benefit students from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region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Offered to students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from each member country with the highest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score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 either Form 7 Exams or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Senate-</a:t>
            </a:r>
            <a:r>
              <a:rPr lang="en-US" sz="160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recognised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national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equivalence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Also offered to two students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with highest scores in Foundation Studies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 one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each from Social Science and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Science. 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008290"/>
              </a:solidFill>
              <a:latin typeface="Century Gothic" panose="020B0502020202020204" pitchFamily="34" charset="0"/>
              <a:cs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r>
              <a:rPr lang="en-US" sz="1600" b="1" dirty="0" err="1" smtClean="0">
                <a:solidFill>
                  <a:srgbClr val="008290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3"/>
              </a:rPr>
              <a:t>Shrikisun</a:t>
            </a:r>
            <a:r>
              <a:rPr lang="en-US" sz="1600" b="1" dirty="0" smtClean="0">
                <a:solidFill>
                  <a:srgbClr val="008290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US" sz="1600" b="1" dirty="0" err="1">
                <a:solidFill>
                  <a:srgbClr val="008290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3"/>
              </a:rPr>
              <a:t>Balgovind</a:t>
            </a:r>
            <a:r>
              <a:rPr lang="en-US" sz="1600" b="1" dirty="0">
                <a:solidFill>
                  <a:srgbClr val="008290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US" sz="1600" b="1" dirty="0" smtClean="0">
                <a:solidFill>
                  <a:srgbClr val="008290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3"/>
              </a:rPr>
              <a:t>Scholarship</a:t>
            </a:r>
            <a:endParaRPr lang="en-US" sz="1600" b="1" dirty="0">
              <a:solidFill>
                <a:srgbClr val="00829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Provides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scholarships to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two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deserving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persons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from the two major ethnic communities in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Fiji</a:t>
            </a:r>
          </a:p>
          <a:p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u="sng" dirty="0">
                <a:solidFill>
                  <a:srgbClr val="00999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Regional Disability Scholarship </a:t>
            </a: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Promote Disability Inclusion in tertiary education and empower persons with a disability to attain tertiary qualification</a:t>
            </a: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Offered to students with a disability from any USP member country</a:t>
            </a:r>
          </a:p>
          <a:p>
            <a:pPr marL="0" indent="0">
              <a:buNone/>
            </a:pPr>
            <a:endParaRPr 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STUDY OPPORTUNITIES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295205"/>
              </p:ext>
            </p:extLst>
          </p:nvPr>
        </p:nvGraphicFramePr>
        <p:xfrm>
          <a:off x="395536" y="1844824"/>
          <a:ext cx="8208912" cy="391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161065945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98657256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212537656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SCHOOL OF LAW AND SOCIAL SCIENCES (SOLASS)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192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SCHOOL OF BUSINESS AND MANAGEMENT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(SBM)</a:t>
                      </a:r>
                      <a:endParaRPr lang="en-GB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34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SCHOOL OF AGRICULTURE, GEOGRAPHY,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ENVIRONMENT, OCEAN AND NATURAL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SCIENCES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(SAGEONS)</a:t>
                      </a:r>
                      <a:endParaRPr lang="en-GB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B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588076"/>
                  </a:ext>
                </a:extLst>
              </a:tr>
              <a:tr h="260876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Government Development and International Affairs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Social Sciences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Law</a:t>
                      </a:r>
                      <a:endParaRPr lang="en-GB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619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T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ourism &amp; Hospitality Management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Management and Public Administration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Land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Management &amp; Development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Graduate School of Business</a:t>
                      </a:r>
                      <a:endParaRPr lang="en-GB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34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Agriculture and Food Technology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Biological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&amp; Chemical Sciences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Geography, Earth Science and Environment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Marine Studies</a:t>
                      </a:r>
                      <a:endParaRPr lang="en-GB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2B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8179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085184"/>
            <a:ext cx="3096344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CERTIFICATES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DIPLOMAS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BACHELOR’S DEGREE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PROFESSIONAL CERTIFICATES &amp; DIPLOMAS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POSTGRADUATE PROGS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MASTER’S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DOCTOR OF PHILOSOPHY</a:t>
            </a:r>
          </a:p>
        </p:txBody>
      </p:sp>
    </p:spTree>
    <p:extLst>
      <p:ext uri="{BB962C8B-B14F-4D97-AF65-F5344CB8AC3E}">
        <p14:creationId xmlns:p14="http://schemas.microsoft.com/office/powerpoint/2010/main" val="3853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STUDY OPPORTUNITIES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910488"/>
              </p:ext>
            </p:extLst>
          </p:nvPr>
        </p:nvGraphicFramePr>
        <p:xfrm>
          <a:off x="468313" y="1916113"/>
          <a:ext cx="8208145" cy="409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6">
                  <a:extLst>
                    <a:ext uri="{9D8B030D-6E8A-4147-A177-3AD203B41FA5}">
                      <a16:colId xmlns:a16="http://schemas.microsoft.com/office/drawing/2014/main" val="884024257"/>
                    </a:ext>
                  </a:extLst>
                </a:gridCol>
                <a:gridCol w="2519896">
                  <a:extLst>
                    <a:ext uri="{9D8B030D-6E8A-4147-A177-3AD203B41FA5}">
                      <a16:colId xmlns:a16="http://schemas.microsoft.com/office/drawing/2014/main" val="32453848"/>
                    </a:ext>
                  </a:extLst>
                </a:gridCol>
                <a:gridCol w="3168353">
                  <a:extLst>
                    <a:ext uri="{9D8B030D-6E8A-4147-A177-3AD203B41FA5}">
                      <a16:colId xmlns:a16="http://schemas.microsoft.com/office/drawing/2014/main" val="3893394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SCHOOL OF PACIFIC ARTS, COMMUNICATION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AND EDUCATION (SPACE)</a:t>
                      </a:r>
                      <a:endParaRPr lang="en-GB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SCHOOL OF ACCOUNTING, FINANCE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AND ECONOMICS (SAFE)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OF INFORMATION TECHNOLOGY,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ENGINEERING, MATHEMATICS AND PHYSICS (STEMP)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58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7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Discipline of Education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Discipline of Communication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Oceania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Centre for Arts, Culture &amp; Pacific Studies</a:t>
                      </a:r>
                    </a:p>
                  </a:txBody>
                  <a:tcPr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 Accounting</a:t>
                      </a:r>
                      <a:r>
                        <a:rPr lang="en-GB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Finance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Discipline of</a:t>
                      </a:r>
                      <a:r>
                        <a:rPr lang="en-GB" sz="16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Economics</a:t>
                      </a:r>
                      <a:endParaRPr lang="en-GB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Discipline of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Engineering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Discipline of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Sciences and Information Systems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Discipline of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 and Electronics Engineering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Discipline of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 and Statistics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Discipline of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Engineering 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Discipline of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58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0956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2516" y="5085184"/>
            <a:ext cx="3096344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CERTIFICATES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DIPLOMAS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BACHELOR’S DEGREE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PROFESSIONAL CERTIFICATES &amp; DIPLOMAS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POSTGRADUATE PROGS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MASTER’S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DOCTOR OF PHILOSOPHY</a:t>
            </a:r>
          </a:p>
        </p:txBody>
      </p:sp>
    </p:spTree>
    <p:extLst>
      <p:ext uri="{BB962C8B-B14F-4D97-AF65-F5344CB8AC3E}">
        <p14:creationId xmlns:p14="http://schemas.microsoft.com/office/powerpoint/2010/main" val="200362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STUDY OPPORTUNITIES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600" b="1" kern="100" dirty="0" smtClean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1600" b="1" kern="100" dirty="0" smtClean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1600" b="1" kern="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690146"/>
              </p:ext>
            </p:extLst>
          </p:nvPr>
        </p:nvGraphicFramePr>
        <p:xfrm>
          <a:off x="479875" y="2204864"/>
          <a:ext cx="7200032" cy="349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512">
                  <a:extLst>
                    <a:ext uri="{9D8B030D-6E8A-4147-A177-3AD203B41FA5}">
                      <a16:colId xmlns:a16="http://schemas.microsoft.com/office/drawing/2014/main" val="1249495842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170527798"/>
                    </a:ext>
                  </a:extLst>
                </a:gridCol>
              </a:tblGrid>
              <a:tr h="1656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PACIFIC CENTRE FOR ENVIRONMENT &amp; SUSTAINABLE DEVELOPMENT (PaCE-SD)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883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Postgraduate Diploma in Climate Change </a:t>
                      </a: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Masters in Climate Change by Research </a:t>
                      </a: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PhD in Climate Change </a:t>
                      </a:r>
                    </a:p>
                  </a:txBody>
                  <a:tcPr>
                    <a:solidFill>
                      <a:srgbClr val="0088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72258"/>
                  </a:ext>
                </a:extLst>
              </a:tr>
              <a:tr h="1760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PACIFIC TECHNICAL &amp; FURTHER EDUCATION</a:t>
                      </a:r>
                      <a:endParaRPr lang="en-US" sz="1800" b="1" kern="1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5C59A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Preliminary studies</a:t>
                      </a: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Foundation studies</a:t>
                      </a:r>
                    </a:p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 Based programmes</a:t>
                      </a:r>
                    </a:p>
                  </a:txBody>
                  <a:tcPr>
                    <a:solidFill>
                      <a:srgbClr val="5C5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1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6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CONCLUSION</a:t>
            </a:r>
            <a:endParaRPr lang="en-US" alt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dirty="0" smtClean="0">
                <a:latin typeface="Century Gothic" panose="020B0502020202020204" pitchFamily="34" charset="0"/>
              </a:rPr>
              <a:t>Thank </a:t>
            </a:r>
            <a:r>
              <a:rPr lang="en-US" altLang="en-US" sz="1600" dirty="0">
                <a:latin typeface="Century Gothic" panose="020B0502020202020204" pitchFamily="34" charset="0"/>
              </a:rPr>
              <a:t>you for your attendance </a:t>
            </a:r>
            <a:r>
              <a:rPr lang="en-US" altLang="en-US" sz="1600" dirty="0" smtClean="0">
                <a:latin typeface="Century Gothic" panose="020B0502020202020204" pitchFamily="34" charset="0"/>
              </a:rPr>
              <a:t>today </a:t>
            </a:r>
            <a:endParaRPr lang="en-US" altLang="en-US" sz="1600" dirty="0">
              <a:latin typeface="Century Gothic" panose="020B0502020202020204" pitchFamily="34" charset="0"/>
            </a:endParaRPr>
          </a:p>
          <a:p>
            <a:pPr algn="just"/>
            <a:endParaRPr 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The </a:t>
            </a:r>
            <a:r>
              <a:rPr 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USP Handbook and Calendar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provides details of all our programmes and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courses - available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on the USP website </a:t>
            </a:r>
            <a:endParaRPr 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/>
            <a:endParaRPr 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2022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Prospectus will be sent directly to your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schools</a:t>
            </a:r>
            <a:endParaRPr 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altLang="en-US" dirty="0">
              <a:latin typeface="NEW TIMES ROMAN"/>
            </a:endParaRPr>
          </a:p>
          <a:p>
            <a:pPr marL="0" indent="0" algn="ctr">
              <a:buNone/>
            </a:pPr>
            <a:r>
              <a:rPr lang="en-US" altLang="en-US" sz="4000" b="1" dirty="0">
                <a:latin typeface="NEW TIMES ROMAN"/>
              </a:rPr>
              <a:t/>
            </a:r>
            <a:br>
              <a:rPr lang="en-US" altLang="en-US" sz="4000" b="1" dirty="0">
                <a:latin typeface="NEW TIMES ROMAN"/>
              </a:rPr>
            </a:br>
            <a:endParaRPr lang="en-US" altLang="en-US" sz="4000" dirty="0">
              <a:latin typeface="NEW TIMES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152525" y="2133600"/>
            <a:ext cx="6858000" cy="23876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18435" name="Subtitle 1"/>
          <p:cNvSpPr>
            <a:spLocks noGrp="1"/>
          </p:cNvSpPr>
          <p:nvPr>
            <p:ph type="subTitle" idx="1"/>
          </p:nvPr>
        </p:nvSpPr>
        <p:spPr>
          <a:xfrm>
            <a:off x="1143000" y="4365625"/>
            <a:ext cx="6858000" cy="1655763"/>
          </a:xfrm>
        </p:spPr>
        <p:txBody>
          <a:bodyPr/>
          <a:lstStyle/>
          <a:p>
            <a:r>
              <a:rPr lang="en-US" altLang="en-US" smtClean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3714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USP VISION </a:t>
            </a:r>
            <a:r>
              <a:rPr lang="en-US" alt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 MISSION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038465"/>
              </p:ext>
            </p:extLst>
          </p:nvPr>
        </p:nvGraphicFramePr>
        <p:xfrm>
          <a:off x="468313" y="1916113"/>
          <a:ext cx="8229600" cy="44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29878"/>
              </p:ext>
            </p:extLst>
          </p:nvPr>
        </p:nvGraphicFramePr>
        <p:xfrm>
          <a:off x="467544" y="1916832"/>
          <a:ext cx="8208912" cy="42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417551626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981526680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VISION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 shape Pacific futures by empowering students, staff  and alumni  to  become inspirational agents of positive change leading to innovative, cohesive, resilient and sustainable communities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MISSION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 influence Pacific Islanders through the pursuit of excellence in knowledge by providing world-class education and research that improves the lives of individuals and communities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620312"/>
                  </a:ext>
                </a:extLst>
              </a:tr>
              <a:tr h="1922247">
                <a:tc gridSpan="2"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PRORITY AREAS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Vision and Mission is supported by following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Priority Areas: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Education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Research, Innovation and Partnerships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Regional Campuses &amp;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Global Engagements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Regional Cooperation Through the CROP Network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Governance and Intelligent use of Resources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5075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OUR VALUES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72817"/>
            <a:ext cx="8229600" cy="4608934"/>
          </a:xfrm>
        </p:spPr>
        <p:txBody>
          <a:bodyPr/>
          <a:lstStyle/>
          <a:p>
            <a:pPr algn="just"/>
            <a:r>
              <a:rPr 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Commitment and loyalty of staff and students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to the institution and the Pacific region</a:t>
            </a:r>
          </a:p>
          <a:p>
            <a:pPr algn="just"/>
            <a:r>
              <a:rPr 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Commitment to academic freedom and highest standards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of governance, leadership, integrity, transparency and ethical behavior</a:t>
            </a:r>
          </a:p>
          <a:p>
            <a:pPr algn="just"/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Highest standards of </a:t>
            </a:r>
            <a:r>
              <a:rPr 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creativity, innovation, teamwork and flexibility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in the pursuit of excellence</a:t>
            </a:r>
          </a:p>
          <a:p>
            <a:pPr algn="just"/>
            <a:r>
              <a:rPr 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Investments in staff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, rewarding staff excellence and empowerment of all USP teams</a:t>
            </a:r>
          </a:p>
          <a:p>
            <a:pPr algn="just"/>
            <a:r>
              <a:rPr 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Respect </a:t>
            </a:r>
            <a:r>
              <a:rPr 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for distinctiveness and diversity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in our Pacific heritage and its development, preservation and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dissemination</a:t>
            </a:r>
          </a:p>
          <a:p>
            <a:pPr lvl="0" algn="just"/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Commitment to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regional cooperation and </a:t>
            </a:r>
            <a:r>
              <a:rPr 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integration</a:t>
            </a:r>
            <a:endParaRPr lang="en-US" sz="1600" b="1" dirty="0">
              <a:solidFill>
                <a:srgbClr val="00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Positive, safe and inclusive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environments</a:t>
            </a: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Support for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flexible learners in all locations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for success in work, life and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citizenship</a:t>
            </a: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Protection and nurturing of the </a:t>
            </a:r>
            <a:r>
              <a:rPr 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environment</a:t>
            </a:r>
          </a:p>
          <a:p>
            <a:pPr lvl="0" algn="just"/>
            <a:r>
              <a:rPr 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Strong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relationships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guide engagement with national governments, Pacific communities, and development partners.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ACADEMIC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Extensive knowledge of and relevant skills in a particular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discipline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or professional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area</a:t>
            </a:r>
            <a:endParaRPr 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/>
            <a:endParaRPr 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Capacity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for critical thinking and independent self-directed, life-long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learning</a:t>
            </a:r>
            <a:endParaRPr 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/>
            <a:endParaRPr 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Advanced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information and communication technology knowledge and </a:t>
            </a:r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skills</a:t>
            </a:r>
          </a:p>
          <a:p>
            <a:pPr algn="just"/>
            <a:endParaRPr 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Research </a:t>
            </a:r>
            <a:r>
              <a:rPr 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23248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ACADEMIC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USP achieves international recognition in prestigious Times Higher Education (THE) World University Rankings and is ranked amongst the TOP 10% of Universities in the World</a:t>
            </a:r>
          </a:p>
          <a:p>
            <a:pPr marL="0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r>
              <a:rPr lang="en-US" sz="1600" dirty="0" smtClean="0">
                <a:latin typeface="Century Gothic" panose="020B0502020202020204" pitchFamily="34" charset="0"/>
              </a:rPr>
              <a:t>USP ranked 11</a:t>
            </a:r>
            <a:r>
              <a:rPr lang="en-US" sz="1600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1600" dirty="0" smtClean="0">
                <a:latin typeface="Century Gothic" panose="020B0502020202020204" pitchFamily="34" charset="0"/>
              </a:rPr>
              <a:t> in Crisis Management amongst the TOP 100 Universities in the World Universities Real Impact Ranking System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 smtClean="0">
                <a:latin typeface="Century Gothic" panose="020B0502020202020204" pitchFamily="34" charset="0"/>
              </a:rPr>
              <a:t>Stanford University names 4 USP academics in its TOP 2% Scientists of the World List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694298"/>
            <a:ext cx="3456732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868224"/>
            <a:ext cx="3887674" cy="1672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825" y="2044849"/>
            <a:ext cx="3701648" cy="13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USP’S REGISTRATION WITH NATIONAL AGENCIES </a:t>
            </a:r>
            <a:endParaRPr lang="en-US" altLang="en-US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sz="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>
              <a:latin typeface="Century Gothic" panose="020B0502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US" altLang="en-US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82988"/>
              </p:ext>
            </p:extLst>
          </p:nvPr>
        </p:nvGraphicFramePr>
        <p:xfrm>
          <a:off x="468314" y="1916832"/>
          <a:ext cx="820814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71">
                  <a:extLst>
                    <a:ext uri="{9D8B030D-6E8A-4147-A177-3AD203B41FA5}">
                      <a16:colId xmlns:a16="http://schemas.microsoft.com/office/drawing/2014/main" val="2002265460"/>
                    </a:ext>
                  </a:extLst>
                </a:gridCol>
                <a:gridCol w="4104071">
                  <a:extLst>
                    <a:ext uri="{9D8B030D-6E8A-4147-A177-3AD203B41FA5}">
                      <a16:colId xmlns:a16="http://schemas.microsoft.com/office/drawing/2014/main" val="4039122499"/>
                    </a:ext>
                  </a:extLst>
                </a:gridCol>
              </a:tblGrid>
              <a:tr h="1986201">
                <a:tc>
                  <a:txBody>
                    <a:bodyPr/>
                    <a:lstStyle/>
                    <a:p>
                      <a:pPr marL="0" indent="0" eaLnBrk="1" hangingPunct="1">
                        <a:buFontTx/>
                        <a:buNone/>
                        <a:defRPr/>
                      </a:pPr>
                      <a:r>
                        <a:rPr lang="en-US" altLang="en-US" sz="1600" b="1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FIJI</a:t>
                      </a: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Higher Education Commission 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en-US" sz="16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USP’s Initial Registration with FHEC was acquired in 2013 for 5 years till 2017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USP was given an extension of 2 years on its initial registration until May 2020</a:t>
                      </a:r>
                    </a:p>
                    <a:p>
                      <a:pPr marL="0" indent="0" eaLnBrk="1" hangingPunct="1">
                        <a:buFont typeface="Arial" panose="020B0604020202020204" pitchFamily="34" charset="0"/>
                        <a:buNone/>
                        <a:defRPr/>
                      </a:pPr>
                      <a:endParaRPr lang="en-US" altLang="en-US" sz="16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Tx/>
                        <a:buNone/>
                        <a:defRPr/>
                      </a:pPr>
                      <a:r>
                        <a:rPr lang="en-US" altLang="en-US" sz="1600" b="1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SAMOA</a:t>
                      </a: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Qualifications Authority 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en-US" sz="16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USP’s Initial Registration with SQA was in 2014 for a year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Its is an Annual Registration process. The current registration is up to April 2021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30389"/>
                  </a:ext>
                </a:extLst>
              </a:tr>
              <a:tr h="2046247">
                <a:tc>
                  <a:txBody>
                    <a:bodyPr/>
                    <a:lstStyle/>
                    <a:p>
                      <a:pPr marL="0" indent="0" eaLnBrk="1" hangingPunct="1">
                        <a:buFontTx/>
                        <a:buNone/>
                        <a:defRPr/>
                      </a:pPr>
                      <a:r>
                        <a:rPr lang="en-US" altLang="en-US" sz="1600" b="1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VANUATU</a:t>
                      </a: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Qualifications Authority  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en-US" sz="16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en-US" sz="16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USP’s Initial Registration with VQA was in 2017 for 5 years till 2022</a:t>
                      </a:r>
                    </a:p>
                    <a:p>
                      <a:pPr marL="0" indent="0" eaLnBrk="1" hangingPunct="1">
                        <a:buFontTx/>
                        <a:buNone/>
                        <a:defRPr/>
                      </a:pPr>
                      <a:endParaRPr lang="en-US" altLang="en-US" sz="16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Tx/>
                        <a:buNone/>
                        <a:defRPr/>
                      </a:pPr>
                      <a:r>
                        <a:rPr lang="en-US" altLang="en-US" sz="1600" b="1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TONGA</a:t>
                      </a: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National Qualifications Authority Board 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en-US" sz="16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USP’s Initial Registration with TNQAB was in 2014 for 4 years till 2018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With on-going restructuring of TNQAB’s processes, an extension was given for  year 2019 and USP’s registration was renewed in 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757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5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FINANCIAL AID </a:t>
            </a:r>
            <a:b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&amp; SCHOLARSHIPS</a:t>
            </a:r>
            <a:endParaRPr lang="en-US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86688"/>
              </p:ext>
            </p:extLst>
          </p:nvPr>
        </p:nvGraphicFramePr>
        <p:xfrm>
          <a:off x="539552" y="1844824"/>
          <a:ext cx="813690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109">
                  <a:extLst>
                    <a:ext uri="{9D8B030D-6E8A-4147-A177-3AD203B41FA5}">
                      <a16:colId xmlns:a16="http://schemas.microsoft.com/office/drawing/2014/main" val="738714846"/>
                    </a:ext>
                  </a:extLst>
                </a:gridCol>
                <a:gridCol w="6670795">
                  <a:extLst>
                    <a:ext uri="{9D8B030D-6E8A-4147-A177-3AD203B41FA5}">
                      <a16:colId xmlns:a16="http://schemas.microsoft.com/office/drawing/2014/main" val="2786698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USP Assistance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USP provides scholarships and Financial Assistance through the Student Bursary Scheme to students at undergrad and postgrad level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7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Scholarships by USP Member Countries 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The governments of USP member countries sponsor their own citizens for undergraduate and postgraduate studies at USP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USP works in collaboration with member country Government in monitoring their local scholarships recipients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4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Assistance from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Partners 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USP works with its development partners and partner institutions for students and staff to undertake scholarships at any of its campuses around the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AUSAid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NZAid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and Taiwan-ROC also offer scholarships for USP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These scholarships are offered outside USP and normally be taken at the host country: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- 2021 Korea Global Scholarship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- 2021 Taiwan Scholarships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27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0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TOPPERS SCHEME AND TELS </a:t>
            </a:r>
            <a:endParaRPr lang="en-US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currently </a:t>
            </a:r>
            <a:r>
              <a:rPr 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16,611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students under TELS at the cost of $93m and </a:t>
            </a:r>
            <a:r>
              <a:rPr 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2525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under National Toppers </a:t>
            </a:r>
            <a:r>
              <a:rPr lang="en-US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academic year, the following allocations have been made by the Fiji Government:</a:t>
            </a:r>
          </a:p>
          <a:p>
            <a:pPr marL="36195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Toppers </a:t>
            </a:r>
            <a:r>
              <a:rPr lang="en-US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</a:t>
            </a:r>
            <a:r>
              <a:rPr 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$46.4m </a:t>
            </a:r>
            <a:endParaRPr lang="en-US" sz="1600" b="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 smtClean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Tuition </a:t>
            </a:r>
            <a:r>
              <a:rPr 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 under </a:t>
            </a:r>
            <a:r>
              <a:rPr lang="en-US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TELS</a:t>
            </a:r>
            <a:r>
              <a:rPr 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$66.8m</a:t>
            </a:r>
            <a:endParaRPr lang="en-US" sz="1600" b="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 smtClean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Allowances </a:t>
            </a:r>
            <a:r>
              <a:rPr 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TELS</a:t>
            </a:r>
            <a:r>
              <a:rPr 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$46.7m </a:t>
            </a:r>
            <a:endParaRPr lang="en-US" sz="1600" b="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TREND – TELS &amp; TOPPERS</a:t>
            </a:r>
            <a:endParaRPr lang="en-US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NEW TIMES ROMAN"/>
            </a:endParaRPr>
          </a:p>
          <a:p>
            <a:pPr marL="0" indent="0">
              <a:buNone/>
            </a:pPr>
            <a:endParaRPr lang="en-US" b="1" dirty="0">
              <a:latin typeface="NEW TIMES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5985" b="25431"/>
          <a:stretch/>
        </p:blipFill>
        <p:spPr>
          <a:xfrm>
            <a:off x="4603052" y="2667233"/>
            <a:ext cx="4094861" cy="783049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679395"/>
              </p:ext>
            </p:extLst>
          </p:nvPr>
        </p:nvGraphicFramePr>
        <p:xfrm>
          <a:off x="468313" y="1988840"/>
          <a:ext cx="40427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230506"/>
              </p:ext>
            </p:extLst>
          </p:nvPr>
        </p:nvGraphicFramePr>
        <p:xfrm>
          <a:off x="468313" y="4336744"/>
          <a:ext cx="4042792" cy="2010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5619"/>
          <a:stretch/>
        </p:blipFill>
        <p:spPr>
          <a:xfrm>
            <a:off x="4603052" y="4984451"/>
            <a:ext cx="4190981" cy="7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1066</Words>
  <Application>Microsoft Office PowerPoint</Application>
  <PresentationFormat>On-screen Show (4:3)</PresentationFormat>
  <Paragraphs>177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NEW TIMES ROMAN</vt:lpstr>
      <vt:lpstr>Times New Roman</vt:lpstr>
      <vt:lpstr>Wingdings</vt:lpstr>
      <vt:lpstr>Default Design</vt:lpstr>
      <vt:lpstr>Custom Design</vt:lpstr>
      <vt:lpstr>PRINCIPALS AND CAREER TEACHERS CONSULTATION 2021</vt:lpstr>
      <vt:lpstr>USP VISION AND MISSION </vt:lpstr>
      <vt:lpstr>OUR VALUES </vt:lpstr>
      <vt:lpstr>ACADEMIC EXCELLENCE</vt:lpstr>
      <vt:lpstr>ACADEMIC EXCELLENCE</vt:lpstr>
      <vt:lpstr>USP’S REGISTRATION WITH NATIONAL AGENCIES </vt:lpstr>
      <vt:lpstr>FINANCIAL AID  &amp; SCHOLARSHIPS</vt:lpstr>
      <vt:lpstr>NATIONAL TOPPERS SCHEME AND TELS </vt:lpstr>
      <vt:lpstr>TREND – TELS &amp; TOPPERS</vt:lpstr>
      <vt:lpstr>UNDERGRADUATE SCHOLARSHIPS</vt:lpstr>
      <vt:lpstr>STUDY OPPORTUNITIES</vt:lpstr>
      <vt:lpstr>STUDY OPPORTUNITIES</vt:lpstr>
      <vt:lpstr>STUDY OPPORTUNITIES</vt:lpstr>
      <vt:lpstr>CONCLUSION</vt:lpstr>
      <vt:lpstr>THANK YOU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HO_S</dc:creator>
  <cp:lastModifiedBy>Ronita Prakash</cp:lastModifiedBy>
  <cp:revision>200</cp:revision>
  <dcterms:created xsi:type="dcterms:W3CDTF">2008-02-01T00:52:01Z</dcterms:created>
  <dcterms:modified xsi:type="dcterms:W3CDTF">2021-12-08T00:21:19Z</dcterms:modified>
</cp:coreProperties>
</file>